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93" r:id="rId3"/>
    <p:sldId id="271" r:id="rId4"/>
    <p:sldId id="260" r:id="rId5"/>
    <p:sldId id="277" r:id="rId6"/>
    <p:sldId id="290" r:id="rId7"/>
    <p:sldId id="259" r:id="rId8"/>
    <p:sldId id="264" r:id="rId9"/>
    <p:sldId id="265" r:id="rId10"/>
    <p:sldId id="263" r:id="rId11"/>
    <p:sldId id="278" r:id="rId12"/>
    <p:sldId id="279" r:id="rId13"/>
    <p:sldId id="280" r:id="rId14"/>
    <p:sldId id="282" r:id="rId15"/>
    <p:sldId id="283" r:id="rId16"/>
    <p:sldId id="285" r:id="rId17"/>
    <p:sldId id="288" r:id="rId18"/>
    <p:sldId id="291" r:id="rId19"/>
    <p:sldId id="292" r:id="rId20"/>
    <p:sldId id="26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94A5F-E97A-451C-BCC8-A6BCD160B756}" type="doc">
      <dgm:prSet loTypeId="urn:microsoft.com/office/officeart/2005/8/layout/vList6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86C14C1-5251-459A-B0A2-5B5F79581542}">
      <dgm:prSet custT="1"/>
      <dgm:spPr/>
      <dgm:t>
        <a:bodyPr/>
        <a:lstStyle/>
        <a:p>
          <a:pPr rtl="0"/>
          <a:r>
            <a:rPr lang="en-US" sz="2400" b="1" dirty="0">
              <a:latin typeface="Times New Roman" pitchFamily="18" charset="0"/>
              <a:cs typeface="Times New Roman" pitchFamily="18" charset="0"/>
            </a:rPr>
            <a:t>RV Consulting &amp; RV Partners LLP provide the following services</a:t>
          </a:r>
        </a:p>
      </dgm:t>
    </dgm:pt>
    <dgm:pt modelId="{B5081ADD-1F7F-4EAD-83FF-7C2BE00E2490}" type="parTrans" cxnId="{5AAA5CB0-BD3B-4F57-8EE0-D84E5A107054}">
      <dgm:prSet/>
      <dgm:spPr/>
      <dgm:t>
        <a:bodyPr/>
        <a:lstStyle/>
        <a:p>
          <a:endParaRPr lang="en-US"/>
        </a:p>
      </dgm:t>
    </dgm:pt>
    <dgm:pt modelId="{1772A6A4-4BEE-4E10-AFB0-DF0376BB62D1}" type="sibTrans" cxnId="{5AAA5CB0-BD3B-4F57-8EE0-D84E5A107054}">
      <dgm:prSet/>
      <dgm:spPr/>
      <dgm:t>
        <a:bodyPr/>
        <a:lstStyle/>
        <a:p>
          <a:endParaRPr lang="en-US"/>
        </a:p>
      </dgm:t>
    </dgm:pt>
    <dgm:pt modelId="{306DD5E1-754A-4E83-89DE-FBAEAB6C1077}">
      <dgm:prSet/>
      <dgm:spPr/>
      <dgm:t>
        <a:bodyPr/>
        <a:lstStyle/>
        <a:p>
          <a:pPr rtl="0"/>
          <a:r>
            <a:rPr lang="en-US" b="1" dirty="0">
              <a:latin typeface="Times New Roman" pitchFamily="18" charset="0"/>
              <a:cs typeface="Times New Roman" pitchFamily="18" charset="0"/>
            </a:rPr>
            <a:t>Bookkeeping</a:t>
          </a:r>
        </a:p>
      </dgm:t>
    </dgm:pt>
    <dgm:pt modelId="{40E3745B-E97B-434E-B4AB-2AB4E810BFF7}" type="parTrans" cxnId="{2766D0A3-AE0D-4B53-8E9F-0B209699C6BF}">
      <dgm:prSet/>
      <dgm:spPr/>
      <dgm:t>
        <a:bodyPr/>
        <a:lstStyle/>
        <a:p>
          <a:endParaRPr lang="en-US"/>
        </a:p>
      </dgm:t>
    </dgm:pt>
    <dgm:pt modelId="{0FF91234-4103-49FA-97B7-8D203B92C049}" type="sibTrans" cxnId="{2766D0A3-AE0D-4B53-8E9F-0B209699C6BF}">
      <dgm:prSet/>
      <dgm:spPr/>
      <dgm:t>
        <a:bodyPr/>
        <a:lstStyle/>
        <a:p>
          <a:endParaRPr lang="en-US"/>
        </a:p>
      </dgm:t>
    </dgm:pt>
    <dgm:pt modelId="{CBCBC714-4637-40CC-9F0C-CE4D6A92D731}">
      <dgm:prSet/>
      <dgm:spPr/>
      <dgm:t>
        <a:bodyPr/>
        <a:lstStyle/>
        <a:p>
          <a:pPr rtl="0"/>
          <a:r>
            <a:rPr lang="en-US" b="1" dirty="0">
              <a:latin typeface="Times New Roman" pitchFamily="18" charset="0"/>
              <a:cs typeface="Times New Roman" pitchFamily="18" charset="0"/>
            </a:rPr>
            <a:t>Accounting</a:t>
          </a:r>
        </a:p>
      </dgm:t>
    </dgm:pt>
    <dgm:pt modelId="{59F1899C-53D1-44FD-A0E1-CDDA055C7BE6}" type="parTrans" cxnId="{DB97536F-8092-4755-949C-01FF0367A74C}">
      <dgm:prSet/>
      <dgm:spPr/>
      <dgm:t>
        <a:bodyPr/>
        <a:lstStyle/>
        <a:p>
          <a:endParaRPr lang="en-US"/>
        </a:p>
      </dgm:t>
    </dgm:pt>
    <dgm:pt modelId="{98929A18-6D84-41AE-9B34-3F24633FD8D8}" type="sibTrans" cxnId="{DB97536F-8092-4755-949C-01FF0367A74C}">
      <dgm:prSet/>
      <dgm:spPr/>
      <dgm:t>
        <a:bodyPr/>
        <a:lstStyle/>
        <a:p>
          <a:endParaRPr lang="en-US"/>
        </a:p>
      </dgm:t>
    </dgm:pt>
    <dgm:pt modelId="{41C37914-58BF-4F85-97E1-944741B89A54}">
      <dgm:prSet/>
      <dgm:spPr/>
      <dgm:t>
        <a:bodyPr/>
        <a:lstStyle/>
        <a:p>
          <a:pPr rtl="0"/>
          <a:r>
            <a:rPr lang="en-US" b="1" dirty="0">
              <a:latin typeface="Times New Roman" pitchFamily="18" charset="0"/>
              <a:cs typeface="Times New Roman" pitchFamily="18" charset="0"/>
            </a:rPr>
            <a:t>Taxation</a:t>
          </a:r>
        </a:p>
      </dgm:t>
    </dgm:pt>
    <dgm:pt modelId="{6AAC27DD-F295-46A3-95DF-3F0EF69A79DF}" type="parTrans" cxnId="{DB176ED0-EB16-46B2-ACAB-D4474A92210F}">
      <dgm:prSet/>
      <dgm:spPr/>
      <dgm:t>
        <a:bodyPr/>
        <a:lstStyle/>
        <a:p>
          <a:endParaRPr lang="en-US"/>
        </a:p>
      </dgm:t>
    </dgm:pt>
    <dgm:pt modelId="{F3B19E43-11BF-42F1-9E42-D4C69A92A4C8}" type="sibTrans" cxnId="{DB176ED0-EB16-46B2-ACAB-D4474A92210F}">
      <dgm:prSet/>
      <dgm:spPr/>
      <dgm:t>
        <a:bodyPr/>
        <a:lstStyle/>
        <a:p>
          <a:endParaRPr lang="en-US"/>
        </a:p>
      </dgm:t>
    </dgm:pt>
    <dgm:pt modelId="{CFFD5B57-E254-4E80-8710-70A793F21EC0}">
      <dgm:prSet/>
      <dgm:spPr/>
      <dgm:t>
        <a:bodyPr/>
        <a:lstStyle/>
        <a:p>
          <a:pPr rtl="0"/>
          <a:r>
            <a:rPr lang="en-US" b="1" dirty="0">
              <a:latin typeface="Times New Roman" pitchFamily="18" charset="0"/>
              <a:cs typeface="Times New Roman" pitchFamily="18" charset="0"/>
            </a:rPr>
            <a:t>Consulting &amp; Advisory</a:t>
          </a:r>
        </a:p>
      </dgm:t>
    </dgm:pt>
    <dgm:pt modelId="{19FD9DBF-7BA5-4834-B91A-3D9A4BE5C8EB}" type="parTrans" cxnId="{A1969169-47D1-494C-8560-F9232E362AB1}">
      <dgm:prSet/>
      <dgm:spPr/>
      <dgm:t>
        <a:bodyPr/>
        <a:lstStyle/>
        <a:p>
          <a:endParaRPr lang="en-US"/>
        </a:p>
      </dgm:t>
    </dgm:pt>
    <dgm:pt modelId="{37C56E80-BC4F-4B64-9C66-9C4D20C8A5C1}" type="sibTrans" cxnId="{A1969169-47D1-494C-8560-F9232E362AB1}">
      <dgm:prSet/>
      <dgm:spPr/>
      <dgm:t>
        <a:bodyPr/>
        <a:lstStyle/>
        <a:p>
          <a:endParaRPr lang="en-US"/>
        </a:p>
      </dgm:t>
    </dgm:pt>
    <dgm:pt modelId="{B5859DB5-4E18-408D-85DA-9291BFC2A910}">
      <dgm:prSet/>
      <dgm:spPr/>
      <dgm:t>
        <a:bodyPr/>
        <a:lstStyle/>
        <a:p>
          <a:pPr rtl="0"/>
          <a:r>
            <a:rPr lang="en-US" b="1" dirty="0">
              <a:latin typeface="Times New Roman" pitchFamily="18" charset="0"/>
              <a:cs typeface="Times New Roman" pitchFamily="18" charset="0"/>
            </a:rPr>
            <a:t>Auditing</a:t>
          </a:r>
        </a:p>
      </dgm:t>
    </dgm:pt>
    <dgm:pt modelId="{A8090469-9AE4-4108-853D-CA2F72C738D6}" type="parTrans" cxnId="{7B4D68E8-24A1-4532-BB7C-0590B1DC55FB}">
      <dgm:prSet/>
      <dgm:spPr/>
      <dgm:t>
        <a:bodyPr/>
        <a:lstStyle/>
        <a:p>
          <a:endParaRPr lang="en-US"/>
        </a:p>
      </dgm:t>
    </dgm:pt>
    <dgm:pt modelId="{2C85B344-BFED-4971-B1E8-0C8C1FFB9253}" type="sibTrans" cxnId="{7B4D68E8-24A1-4532-BB7C-0590B1DC55FB}">
      <dgm:prSet/>
      <dgm:spPr/>
      <dgm:t>
        <a:bodyPr/>
        <a:lstStyle/>
        <a:p>
          <a:endParaRPr lang="en-US"/>
        </a:p>
      </dgm:t>
    </dgm:pt>
    <dgm:pt modelId="{11C86A94-B133-4865-B2EF-4F84E7DDA6B2}" type="pres">
      <dgm:prSet presAssocID="{7D594A5F-E97A-451C-BCC8-A6BCD160B75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C4F20E9-50D7-49A5-9001-2B3C31DE97A0}" type="pres">
      <dgm:prSet presAssocID="{786C14C1-5251-459A-B0A2-5B5F79581542}" presName="linNode" presStyleCnt="0"/>
      <dgm:spPr/>
    </dgm:pt>
    <dgm:pt modelId="{F0732F6C-111E-4168-AED3-83997946E7F2}" type="pres">
      <dgm:prSet presAssocID="{786C14C1-5251-459A-B0A2-5B5F79581542}" presName="parentShp" presStyleLbl="node1" presStyleIdx="0" presStyleCnt="1" custLinFactNeighborY="21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842A99-BFC9-4360-B124-FCCE570EE8CC}" type="pres">
      <dgm:prSet presAssocID="{786C14C1-5251-459A-B0A2-5B5F79581542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44F1775-7277-4A0D-8C0F-D89B69B6CF43}" type="presOf" srcId="{CFFD5B57-E254-4E80-8710-70A793F21EC0}" destId="{7F842A99-BFC9-4360-B124-FCCE570EE8CC}" srcOrd="0" destOrd="3" presId="urn:microsoft.com/office/officeart/2005/8/layout/vList6"/>
    <dgm:cxn modelId="{DB176ED0-EB16-46B2-ACAB-D4474A92210F}" srcId="{786C14C1-5251-459A-B0A2-5B5F79581542}" destId="{41C37914-58BF-4F85-97E1-944741B89A54}" srcOrd="2" destOrd="0" parTransId="{6AAC27DD-F295-46A3-95DF-3F0EF69A79DF}" sibTransId="{F3B19E43-11BF-42F1-9E42-D4C69A92A4C8}"/>
    <dgm:cxn modelId="{3353F4BC-0E98-4C88-B9A0-2342FFD15E32}" type="presOf" srcId="{786C14C1-5251-459A-B0A2-5B5F79581542}" destId="{F0732F6C-111E-4168-AED3-83997946E7F2}" srcOrd="0" destOrd="0" presId="urn:microsoft.com/office/officeart/2005/8/layout/vList6"/>
    <dgm:cxn modelId="{B7C9279D-8A65-40A7-9F53-65D9907A7CAA}" type="presOf" srcId="{306DD5E1-754A-4E83-89DE-FBAEAB6C1077}" destId="{7F842A99-BFC9-4360-B124-FCCE570EE8CC}" srcOrd="0" destOrd="0" presId="urn:microsoft.com/office/officeart/2005/8/layout/vList6"/>
    <dgm:cxn modelId="{7B4D68E8-24A1-4532-BB7C-0590B1DC55FB}" srcId="{786C14C1-5251-459A-B0A2-5B5F79581542}" destId="{B5859DB5-4E18-408D-85DA-9291BFC2A910}" srcOrd="4" destOrd="0" parTransId="{A8090469-9AE4-4108-853D-CA2F72C738D6}" sibTransId="{2C85B344-BFED-4971-B1E8-0C8C1FFB9253}"/>
    <dgm:cxn modelId="{4B18F4EE-982D-47CE-BE54-19458A0CA801}" type="presOf" srcId="{41C37914-58BF-4F85-97E1-944741B89A54}" destId="{7F842A99-BFC9-4360-B124-FCCE570EE8CC}" srcOrd="0" destOrd="2" presId="urn:microsoft.com/office/officeart/2005/8/layout/vList6"/>
    <dgm:cxn modelId="{F3917EE0-4FB1-4952-AB60-3A2C0840657D}" type="presOf" srcId="{CBCBC714-4637-40CC-9F0C-CE4D6A92D731}" destId="{7F842A99-BFC9-4360-B124-FCCE570EE8CC}" srcOrd="0" destOrd="1" presId="urn:microsoft.com/office/officeart/2005/8/layout/vList6"/>
    <dgm:cxn modelId="{2766D0A3-AE0D-4B53-8E9F-0B209699C6BF}" srcId="{786C14C1-5251-459A-B0A2-5B5F79581542}" destId="{306DD5E1-754A-4E83-89DE-FBAEAB6C1077}" srcOrd="0" destOrd="0" parTransId="{40E3745B-E97B-434E-B4AB-2AB4E810BFF7}" sibTransId="{0FF91234-4103-49FA-97B7-8D203B92C049}"/>
    <dgm:cxn modelId="{9B545A8C-B505-48B8-9114-90AF1AB08298}" type="presOf" srcId="{B5859DB5-4E18-408D-85DA-9291BFC2A910}" destId="{7F842A99-BFC9-4360-B124-FCCE570EE8CC}" srcOrd="0" destOrd="4" presId="urn:microsoft.com/office/officeart/2005/8/layout/vList6"/>
    <dgm:cxn modelId="{DB97536F-8092-4755-949C-01FF0367A74C}" srcId="{786C14C1-5251-459A-B0A2-5B5F79581542}" destId="{CBCBC714-4637-40CC-9F0C-CE4D6A92D731}" srcOrd="1" destOrd="0" parTransId="{59F1899C-53D1-44FD-A0E1-CDDA055C7BE6}" sibTransId="{98929A18-6D84-41AE-9B34-3F24633FD8D8}"/>
    <dgm:cxn modelId="{5AAA5CB0-BD3B-4F57-8EE0-D84E5A107054}" srcId="{7D594A5F-E97A-451C-BCC8-A6BCD160B756}" destId="{786C14C1-5251-459A-B0A2-5B5F79581542}" srcOrd="0" destOrd="0" parTransId="{B5081ADD-1F7F-4EAD-83FF-7C2BE00E2490}" sibTransId="{1772A6A4-4BEE-4E10-AFB0-DF0376BB62D1}"/>
    <dgm:cxn modelId="{F7BB0DDA-6926-4D7A-8596-08D1C73F614E}" type="presOf" srcId="{7D594A5F-E97A-451C-BCC8-A6BCD160B756}" destId="{11C86A94-B133-4865-B2EF-4F84E7DDA6B2}" srcOrd="0" destOrd="0" presId="urn:microsoft.com/office/officeart/2005/8/layout/vList6"/>
    <dgm:cxn modelId="{A1969169-47D1-494C-8560-F9232E362AB1}" srcId="{786C14C1-5251-459A-B0A2-5B5F79581542}" destId="{CFFD5B57-E254-4E80-8710-70A793F21EC0}" srcOrd="3" destOrd="0" parTransId="{19FD9DBF-7BA5-4834-B91A-3D9A4BE5C8EB}" sibTransId="{37C56E80-BC4F-4B64-9C66-9C4D20C8A5C1}"/>
    <dgm:cxn modelId="{B3D09324-569D-4C99-ACA8-4647A349050C}" type="presParOf" srcId="{11C86A94-B133-4865-B2EF-4F84E7DDA6B2}" destId="{BC4F20E9-50D7-49A5-9001-2B3C31DE97A0}" srcOrd="0" destOrd="0" presId="urn:microsoft.com/office/officeart/2005/8/layout/vList6"/>
    <dgm:cxn modelId="{AA296EB2-42E4-44F1-8A2D-C59BDB3A45BE}" type="presParOf" srcId="{BC4F20E9-50D7-49A5-9001-2B3C31DE97A0}" destId="{F0732F6C-111E-4168-AED3-83997946E7F2}" srcOrd="0" destOrd="0" presId="urn:microsoft.com/office/officeart/2005/8/layout/vList6"/>
    <dgm:cxn modelId="{C9F85AD4-FF8C-40A8-B6EE-2C8F5A91A60B}" type="presParOf" srcId="{BC4F20E9-50D7-49A5-9001-2B3C31DE97A0}" destId="{7F842A99-BFC9-4360-B124-FCCE570EE8C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EA21E4-5757-401D-855B-83E17E807EA7}" type="doc">
      <dgm:prSet loTypeId="urn:microsoft.com/office/officeart/2005/8/layout/cycle3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24A3E7E-02B0-48DA-B3ED-0DC39879AC96}">
      <dgm:prSet phldrT="[Text]" custT="1"/>
      <dgm:spPr/>
      <dgm:t>
        <a:bodyPr/>
        <a:lstStyle/>
        <a:p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Communicating those charge with governance</a:t>
          </a:r>
        </a:p>
      </dgm:t>
    </dgm:pt>
    <dgm:pt modelId="{60C1967F-651E-4DA0-8E33-E2F5F49B21D0}" type="parTrans" cxnId="{04914DC2-0A08-4A56-9F06-47978C23D40D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D30466-EB81-4B67-8D72-C3B5F72CD6D7}" type="sibTrans" cxnId="{04914DC2-0A08-4A56-9F06-47978C23D40D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F348F7-CE00-4466-9A0C-A405EF103EE1}">
      <dgm:prSet phldrT="[Text]" custT="1"/>
      <dgm:spPr/>
      <dgm:t>
        <a:bodyPr/>
        <a:lstStyle/>
        <a:p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Understand the business &amp; its control environment</a:t>
          </a:r>
        </a:p>
      </dgm:t>
    </dgm:pt>
    <dgm:pt modelId="{CAB5CADF-5691-4B1A-88AD-754982B36045}" type="parTrans" cxnId="{D9D14179-8443-42BE-BC6F-DB77471025DC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B338CF-49B4-4F62-8031-7592B85CCF6C}" type="sibTrans" cxnId="{D9D14179-8443-42BE-BC6F-DB77471025DC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6B2702-AEDD-4EF0-BCAA-038F4392EBBB}">
      <dgm:prSet phldrT="[Text]" custT="1"/>
      <dgm:spPr/>
      <dgm:t>
        <a:bodyPr/>
        <a:lstStyle/>
        <a:p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Planning &amp; risk assessment</a:t>
          </a:r>
        </a:p>
      </dgm:t>
    </dgm:pt>
    <dgm:pt modelId="{D9BC3B62-5460-4684-AEE3-397B521994AA}" type="parTrans" cxnId="{FB715270-ED04-4B40-A0BE-BE3DED02CA0B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2F0F01-CF88-4D0A-94C5-87A702E22248}" type="sibTrans" cxnId="{FB715270-ED04-4B40-A0BE-BE3DED02CA0B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4483AB-0356-4364-9370-827116C05739}">
      <dgm:prSet phldrT="[Text]" custT="1"/>
      <dgm:spPr/>
      <dgm:t>
        <a:bodyPr/>
        <a:lstStyle/>
        <a:p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Assessing controls in place</a:t>
          </a:r>
        </a:p>
      </dgm:t>
    </dgm:pt>
    <dgm:pt modelId="{13A11F5E-3F61-40A0-B799-EC565EF5FB65}" type="parTrans" cxnId="{1E037B91-32F3-40CE-9D78-935F2B10E9CF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4FFBE7-FA03-4F69-A3AD-A85083916926}" type="sibTrans" cxnId="{1E037B91-32F3-40CE-9D78-935F2B10E9CF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D727C7-0576-4AA8-9149-79E7991CD91E}">
      <dgm:prSet phldrT="[Text]" custT="1"/>
      <dgm:spPr/>
      <dgm:t>
        <a:bodyPr/>
        <a:lstStyle/>
        <a:p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Customizing audit plans</a:t>
          </a:r>
        </a:p>
      </dgm:t>
    </dgm:pt>
    <dgm:pt modelId="{EDBF740A-FE1D-4E79-AB08-20BBCBE2D916}" type="parTrans" cxnId="{2468EA80-AD80-481E-93AD-7EF86DD82D1E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061C78-BF68-4C13-9E21-EEAF7044A38E}" type="sibTrans" cxnId="{2468EA80-AD80-481E-93AD-7EF86DD82D1E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120A01-4AAE-4C99-ACFC-5E5023B34398}">
      <dgm:prSet custT="1"/>
      <dgm:spPr/>
      <dgm:t>
        <a:bodyPr/>
        <a:lstStyle/>
        <a:p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Communicating at each stage of the audit process</a:t>
          </a:r>
        </a:p>
      </dgm:t>
    </dgm:pt>
    <dgm:pt modelId="{0E7A4F0C-372D-4734-9581-061D10B15636}" type="parTrans" cxnId="{529B3CA8-62F6-4E87-A546-1C8C3BD9F686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EC68C0-5FEE-497F-9349-6A3CCF7861F8}" type="sibTrans" cxnId="{529B3CA8-62F6-4E87-A546-1C8C3BD9F686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21CE6D-9A95-4655-AB98-8C7B81438D97}">
      <dgm:prSet custT="1"/>
      <dgm:spPr/>
      <dgm:t>
        <a:bodyPr/>
        <a:lstStyle/>
        <a:p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Ensure compliance with regulatory framework</a:t>
          </a:r>
        </a:p>
      </dgm:t>
    </dgm:pt>
    <dgm:pt modelId="{ACE6D06A-33E2-427F-BE58-F1C4A4CFD72D}" type="parTrans" cxnId="{5398C6B9-4111-4D2B-AE4A-27B7684E873C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BC4E84-080C-4DE3-A720-7FBBC68399DC}" type="sibTrans" cxnId="{5398C6B9-4111-4D2B-AE4A-27B7684E873C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CC595B-0506-4C7C-B5E6-473DD1BC1EAC}">
      <dgm:prSet custT="1"/>
      <dgm:spPr/>
      <dgm:t>
        <a:bodyPr/>
        <a:lstStyle/>
        <a:p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Gathering audit evidence &amp; ensure compliance with ISAs &amp; build up working papers</a:t>
          </a:r>
        </a:p>
      </dgm:t>
    </dgm:pt>
    <dgm:pt modelId="{ACD4F28B-AF0E-41A0-9638-597F72A03467}" type="parTrans" cxnId="{4491E999-D1DF-4891-9F80-9E19B5D1750F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7CAB89-AFD3-4BC8-8BBC-59BA953CB74A}" type="sibTrans" cxnId="{4491E999-D1DF-4891-9F80-9E19B5D1750F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631F19-A745-4D6E-8421-6C5D9E725055}">
      <dgm:prSet custT="1"/>
      <dgm:spPr/>
      <dgm:t>
        <a:bodyPr/>
        <a:lstStyle/>
        <a:p>
          <a:r>
            <a:rPr lang="en-US" sz="1400" b="1" i="1" dirty="0">
              <a:latin typeface="Times New Roman" pitchFamily="18" charset="0"/>
              <a:cs typeface="Times New Roman" pitchFamily="18" charset="0"/>
            </a:rPr>
            <a:t>Final &amp; execution(drafting audit reports &amp; management letter)</a:t>
          </a:r>
        </a:p>
      </dgm:t>
    </dgm:pt>
    <dgm:pt modelId="{35DC3C38-0360-49F5-A31E-5A07AE60F6E4}" type="parTrans" cxnId="{6104A640-B15B-412D-8A7E-CCA9F6BB033C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11B242-72A1-4DAE-9B9A-AFC5AFD1E6DC}" type="sibTrans" cxnId="{6104A640-B15B-412D-8A7E-CCA9F6BB033C}">
      <dgm:prSet/>
      <dgm:spPr/>
      <dgm:t>
        <a:bodyPr/>
        <a:lstStyle/>
        <a:p>
          <a:endParaRPr lang="en-US" sz="1400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9CEF3C-EEE6-45D8-9F66-55F2C116C44A}" type="pres">
      <dgm:prSet presAssocID="{5AEA21E4-5757-401D-855B-83E17E807E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635BFA-5AD3-4E4D-A617-DB3AB2C71A2F}" type="pres">
      <dgm:prSet presAssocID="{5AEA21E4-5757-401D-855B-83E17E807EA7}" presName="cycle" presStyleCnt="0"/>
      <dgm:spPr/>
    </dgm:pt>
    <dgm:pt modelId="{36BFDDF9-5548-4E28-B38A-3201F1034B9D}" type="pres">
      <dgm:prSet presAssocID="{424A3E7E-02B0-48DA-B3ED-0DC39879AC96}" presName="nodeFirstNode" presStyleLbl="node1" presStyleIdx="0" presStyleCnt="9" custScaleX="126705" custScaleY="1010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B7C85D-90FE-40A8-A5A1-674BC739D035}" type="pres">
      <dgm:prSet presAssocID="{7DD30466-EB81-4B67-8D72-C3B5F72CD6D7}" presName="sibTransFirstNode" presStyleLbl="bgShp" presStyleIdx="0" presStyleCnt="1" custLinFactNeighborX="-265" custLinFactNeighborY="2270"/>
      <dgm:spPr/>
      <dgm:t>
        <a:bodyPr/>
        <a:lstStyle/>
        <a:p>
          <a:endParaRPr lang="en-GB"/>
        </a:p>
      </dgm:t>
    </dgm:pt>
    <dgm:pt modelId="{F906BBAB-44F1-4505-B281-76F5DE2575A9}" type="pres">
      <dgm:prSet presAssocID="{FDF348F7-CE00-4466-9A0C-A405EF103EE1}" presName="nodeFollowingNodes" presStyleLbl="node1" presStyleIdx="1" presStyleCnt="9" custScaleX="145778" custScaleY="99996" custRadScaleRad="107912" custRadScaleInc="432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841B93-1C8F-4560-B4A9-3EBBAC302182}" type="pres">
      <dgm:prSet presAssocID="{E96B2702-AEDD-4EF0-BCAA-038F4392EBBB}" presName="nodeFollowingNodes" presStyleLbl="node1" presStyleIdx="2" presStyleCnt="9" custScaleX="134457" custScaleY="96744" custRadScaleRad="98468" custRadScaleInc="172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FA70D4-41C5-4FE9-87D1-E08E1EEE3E8E}" type="pres">
      <dgm:prSet presAssocID="{B04483AB-0356-4364-9370-827116C05739}" presName="nodeFollowingNodes" presStyleLbl="node1" presStyleIdx="3" presStyleCnt="9" custScaleX="131071" custScaleY="111516" custRadScaleRad="98241" custRadScaleInc="-50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038970-1342-4EB9-A28E-2B1AF37D73D1}" type="pres">
      <dgm:prSet presAssocID="{AFD727C7-0576-4AA8-9149-79E7991CD91E}" presName="nodeFollowingNodes" presStyleLbl="node1" presStyleIdx="4" presStyleCnt="9" custRadScaleRad="101983" custRadScaleInc="-165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D961A7-1A96-481D-8B15-1EADC2007A70}" type="pres">
      <dgm:prSet presAssocID="{68120A01-4AAE-4C99-ACFC-5E5023B34398}" presName="nodeFollowingNodes" presStyleLbl="node1" presStyleIdx="5" presStyleCnt="9" custScaleX="1161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64CD09-CC14-45CB-BC94-45DEB37C7804}" type="pres">
      <dgm:prSet presAssocID="{C521CE6D-9A95-4655-AB98-8C7B81438D97}" presName="nodeFollowingNodes" presStyleLbl="node1" presStyleIdx="6" presStyleCnt="9" custScaleX="131774" custRadScaleRad="111334" custRadScaleInc="61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DBC2B8-55B6-4E96-832A-CB15A50CEC96}" type="pres">
      <dgm:prSet presAssocID="{3CCC595B-0506-4C7C-B5E6-473DD1BC1EAC}" presName="nodeFollowingNodes" presStyleLbl="node1" presStyleIdx="7" presStyleCnt="9" custScaleX="178495" custRadScaleRad="95706" custRadScaleInc="-237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E49AAE-44B6-46D3-B698-FE39B0C425EF}" type="pres">
      <dgm:prSet presAssocID="{48631F19-A745-4D6E-8421-6C5D9E725055}" presName="nodeFollowingNodes" presStyleLbl="node1" presStyleIdx="8" presStyleCnt="9" custScaleX="157308" custScaleY="133105" custRadScaleRad="100690" custRadScaleInc="-423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717975D-AB98-43A5-8AA8-FCBC2DDEBB6C}" type="presOf" srcId="{E96B2702-AEDD-4EF0-BCAA-038F4392EBBB}" destId="{71841B93-1C8F-4560-B4A9-3EBBAC302182}" srcOrd="0" destOrd="0" presId="urn:microsoft.com/office/officeart/2005/8/layout/cycle3"/>
    <dgm:cxn modelId="{2468EA80-AD80-481E-93AD-7EF86DD82D1E}" srcId="{5AEA21E4-5757-401D-855B-83E17E807EA7}" destId="{AFD727C7-0576-4AA8-9149-79E7991CD91E}" srcOrd="4" destOrd="0" parTransId="{EDBF740A-FE1D-4E79-AB08-20BBCBE2D916}" sibTransId="{46061C78-BF68-4C13-9E21-EEAF7044A38E}"/>
    <dgm:cxn modelId="{12D133E6-6F7E-4598-8A4C-E3D9133E83C6}" type="presOf" srcId="{C521CE6D-9A95-4655-AB98-8C7B81438D97}" destId="{E164CD09-CC14-45CB-BC94-45DEB37C7804}" srcOrd="0" destOrd="0" presId="urn:microsoft.com/office/officeart/2005/8/layout/cycle3"/>
    <dgm:cxn modelId="{6104A640-B15B-412D-8A7E-CCA9F6BB033C}" srcId="{5AEA21E4-5757-401D-855B-83E17E807EA7}" destId="{48631F19-A745-4D6E-8421-6C5D9E725055}" srcOrd="8" destOrd="0" parTransId="{35DC3C38-0360-49F5-A31E-5A07AE60F6E4}" sibTransId="{8711B242-72A1-4DAE-9B9A-AFC5AFD1E6DC}"/>
    <dgm:cxn modelId="{A201FC27-F4EB-4D54-9924-A621BD3D0184}" type="presOf" srcId="{FDF348F7-CE00-4466-9A0C-A405EF103EE1}" destId="{F906BBAB-44F1-4505-B281-76F5DE2575A9}" srcOrd="0" destOrd="0" presId="urn:microsoft.com/office/officeart/2005/8/layout/cycle3"/>
    <dgm:cxn modelId="{529B3CA8-62F6-4E87-A546-1C8C3BD9F686}" srcId="{5AEA21E4-5757-401D-855B-83E17E807EA7}" destId="{68120A01-4AAE-4C99-ACFC-5E5023B34398}" srcOrd="5" destOrd="0" parTransId="{0E7A4F0C-372D-4734-9581-061D10B15636}" sibTransId="{FCEC68C0-5FEE-497F-9349-6A3CCF7861F8}"/>
    <dgm:cxn modelId="{1E037B91-32F3-40CE-9D78-935F2B10E9CF}" srcId="{5AEA21E4-5757-401D-855B-83E17E807EA7}" destId="{B04483AB-0356-4364-9370-827116C05739}" srcOrd="3" destOrd="0" parTransId="{13A11F5E-3F61-40A0-B799-EC565EF5FB65}" sibTransId="{724FFBE7-FA03-4F69-A3AD-A85083916926}"/>
    <dgm:cxn modelId="{3B9D27F3-0E80-428B-AA59-C5BDA5DAD993}" type="presOf" srcId="{B04483AB-0356-4364-9370-827116C05739}" destId="{02FA70D4-41C5-4FE9-87D1-E08E1EEE3E8E}" srcOrd="0" destOrd="0" presId="urn:microsoft.com/office/officeart/2005/8/layout/cycle3"/>
    <dgm:cxn modelId="{B996A0BD-C780-45AE-BBF6-827C29100C5B}" type="presOf" srcId="{48631F19-A745-4D6E-8421-6C5D9E725055}" destId="{4CE49AAE-44B6-46D3-B698-FE39B0C425EF}" srcOrd="0" destOrd="0" presId="urn:microsoft.com/office/officeart/2005/8/layout/cycle3"/>
    <dgm:cxn modelId="{4AB7D964-38CF-4148-BED4-BC861DE7EB80}" type="presOf" srcId="{68120A01-4AAE-4C99-ACFC-5E5023B34398}" destId="{95D961A7-1A96-481D-8B15-1EADC2007A70}" srcOrd="0" destOrd="0" presId="urn:microsoft.com/office/officeart/2005/8/layout/cycle3"/>
    <dgm:cxn modelId="{4491E999-D1DF-4891-9F80-9E19B5D1750F}" srcId="{5AEA21E4-5757-401D-855B-83E17E807EA7}" destId="{3CCC595B-0506-4C7C-B5E6-473DD1BC1EAC}" srcOrd="7" destOrd="0" parTransId="{ACD4F28B-AF0E-41A0-9638-597F72A03467}" sibTransId="{DF7CAB89-AFD3-4BC8-8BBC-59BA953CB74A}"/>
    <dgm:cxn modelId="{D7B61BFD-F1B6-4DF1-B3E8-6F0E757B0C89}" type="presOf" srcId="{424A3E7E-02B0-48DA-B3ED-0DC39879AC96}" destId="{36BFDDF9-5548-4E28-B38A-3201F1034B9D}" srcOrd="0" destOrd="0" presId="urn:microsoft.com/office/officeart/2005/8/layout/cycle3"/>
    <dgm:cxn modelId="{FB715270-ED04-4B40-A0BE-BE3DED02CA0B}" srcId="{5AEA21E4-5757-401D-855B-83E17E807EA7}" destId="{E96B2702-AEDD-4EF0-BCAA-038F4392EBBB}" srcOrd="2" destOrd="0" parTransId="{D9BC3B62-5460-4684-AEE3-397B521994AA}" sibTransId="{2A2F0F01-CF88-4D0A-94C5-87A702E22248}"/>
    <dgm:cxn modelId="{2294942E-E0F7-4891-806B-E1A38EDD950C}" type="presOf" srcId="{5AEA21E4-5757-401D-855B-83E17E807EA7}" destId="{559CEF3C-EEE6-45D8-9F66-55F2C116C44A}" srcOrd="0" destOrd="0" presId="urn:microsoft.com/office/officeart/2005/8/layout/cycle3"/>
    <dgm:cxn modelId="{CAA5FAC2-F0D5-43A2-9427-CDCEB1D964CD}" type="presOf" srcId="{AFD727C7-0576-4AA8-9149-79E7991CD91E}" destId="{EC038970-1342-4EB9-A28E-2B1AF37D73D1}" srcOrd="0" destOrd="0" presId="urn:microsoft.com/office/officeart/2005/8/layout/cycle3"/>
    <dgm:cxn modelId="{04914DC2-0A08-4A56-9F06-47978C23D40D}" srcId="{5AEA21E4-5757-401D-855B-83E17E807EA7}" destId="{424A3E7E-02B0-48DA-B3ED-0DC39879AC96}" srcOrd="0" destOrd="0" parTransId="{60C1967F-651E-4DA0-8E33-E2F5F49B21D0}" sibTransId="{7DD30466-EB81-4B67-8D72-C3B5F72CD6D7}"/>
    <dgm:cxn modelId="{EBF35AAC-E756-439A-B9D1-A8EE3D1CF633}" type="presOf" srcId="{7DD30466-EB81-4B67-8D72-C3B5F72CD6D7}" destId="{35B7C85D-90FE-40A8-A5A1-674BC739D035}" srcOrd="0" destOrd="0" presId="urn:microsoft.com/office/officeart/2005/8/layout/cycle3"/>
    <dgm:cxn modelId="{03E1B726-7BA6-4649-B373-1A60C6E80330}" type="presOf" srcId="{3CCC595B-0506-4C7C-B5E6-473DD1BC1EAC}" destId="{94DBC2B8-55B6-4E96-832A-CB15A50CEC96}" srcOrd="0" destOrd="0" presId="urn:microsoft.com/office/officeart/2005/8/layout/cycle3"/>
    <dgm:cxn modelId="{5398C6B9-4111-4D2B-AE4A-27B7684E873C}" srcId="{5AEA21E4-5757-401D-855B-83E17E807EA7}" destId="{C521CE6D-9A95-4655-AB98-8C7B81438D97}" srcOrd="6" destOrd="0" parTransId="{ACE6D06A-33E2-427F-BE58-F1C4A4CFD72D}" sibTransId="{4FBC4E84-080C-4DE3-A720-7FBBC68399DC}"/>
    <dgm:cxn modelId="{D9D14179-8443-42BE-BC6F-DB77471025DC}" srcId="{5AEA21E4-5757-401D-855B-83E17E807EA7}" destId="{FDF348F7-CE00-4466-9A0C-A405EF103EE1}" srcOrd="1" destOrd="0" parTransId="{CAB5CADF-5691-4B1A-88AD-754982B36045}" sibTransId="{D2B338CF-49B4-4F62-8031-7592B85CCF6C}"/>
    <dgm:cxn modelId="{F68E4898-9DD6-40B0-BAD7-63807246006E}" type="presParOf" srcId="{559CEF3C-EEE6-45D8-9F66-55F2C116C44A}" destId="{D5635BFA-5AD3-4E4D-A617-DB3AB2C71A2F}" srcOrd="0" destOrd="0" presId="urn:microsoft.com/office/officeart/2005/8/layout/cycle3"/>
    <dgm:cxn modelId="{F11A0AD8-15B1-4D8B-B382-1586F1587CB0}" type="presParOf" srcId="{D5635BFA-5AD3-4E4D-A617-DB3AB2C71A2F}" destId="{36BFDDF9-5548-4E28-B38A-3201F1034B9D}" srcOrd="0" destOrd="0" presId="urn:microsoft.com/office/officeart/2005/8/layout/cycle3"/>
    <dgm:cxn modelId="{8E939965-EA50-403C-AFFF-41436BC5477B}" type="presParOf" srcId="{D5635BFA-5AD3-4E4D-A617-DB3AB2C71A2F}" destId="{35B7C85D-90FE-40A8-A5A1-674BC739D035}" srcOrd="1" destOrd="0" presId="urn:microsoft.com/office/officeart/2005/8/layout/cycle3"/>
    <dgm:cxn modelId="{2C5E103C-1C91-43A6-B6A5-86E96F56DE69}" type="presParOf" srcId="{D5635BFA-5AD3-4E4D-A617-DB3AB2C71A2F}" destId="{F906BBAB-44F1-4505-B281-76F5DE2575A9}" srcOrd="2" destOrd="0" presId="urn:microsoft.com/office/officeart/2005/8/layout/cycle3"/>
    <dgm:cxn modelId="{A45E74A0-5A1C-4569-9B9F-3B214A050BF7}" type="presParOf" srcId="{D5635BFA-5AD3-4E4D-A617-DB3AB2C71A2F}" destId="{71841B93-1C8F-4560-B4A9-3EBBAC302182}" srcOrd="3" destOrd="0" presId="urn:microsoft.com/office/officeart/2005/8/layout/cycle3"/>
    <dgm:cxn modelId="{6F065A5C-1071-48C4-A723-D33061C5B458}" type="presParOf" srcId="{D5635BFA-5AD3-4E4D-A617-DB3AB2C71A2F}" destId="{02FA70D4-41C5-4FE9-87D1-E08E1EEE3E8E}" srcOrd="4" destOrd="0" presId="urn:microsoft.com/office/officeart/2005/8/layout/cycle3"/>
    <dgm:cxn modelId="{24AACFE3-92BA-43C3-9702-A2ADF8E717B5}" type="presParOf" srcId="{D5635BFA-5AD3-4E4D-A617-DB3AB2C71A2F}" destId="{EC038970-1342-4EB9-A28E-2B1AF37D73D1}" srcOrd="5" destOrd="0" presId="urn:microsoft.com/office/officeart/2005/8/layout/cycle3"/>
    <dgm:cxn modelId="{D6D144EC-317A-4B3B-B80D-C538F96DD95C}" type="presParOf" srcId="{D5635BFA-5AD3-4E4D-A617-DB3AB2C71A2F}" destId="{95D961A7-1A96-481D-8B15-1EADC2007A70}" srcOrd="6" destOrd="0" presId="urn:microsoft.com/office/officeart/2005/8/layout/cycle3"/>
    <dgm:cxn modelId="{69CEACEB-8A73-4A7F-BBA3-BFCA90D919D7}" type="presParOf" srcId="{D5635BFA-5AD3-4E4D-A617-DB3AB2C71A2F}" destId="{E164CD09-CC14-45CB-BC94-45DEB37C7804}" srcOrd="7" destOrd="0" presId="urn:microsoft.com/office/officeart/2005/8/layout/cycle3"/>
    <dgm:cxn modelId="{87DC500B-D51F-4031-9718-045FA70F9907}" type="presParOf" srcId="{D5635BFA-5AD3-4E4D-A617-DB3AB2C71A2F}" destId="{94DBC2B8-55B6-4E96-832A-CB15A50CEC96}" srcOrd="8" destOrd="0" presId="urn:microsoft.com/office/officeart/2005/8/layout/cycle3"/>
    <dgm:cxn modelId="{0241AF82-FF94-48E9-BD7A-492BEEF7F219}" type="presParOf" srcId="{D5635BFA-5AD3-4E4D-A617-DB3AB2C71A2F}" destId="{4CE49AAE-44B6-46D3-B698-FE39B0C425EF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42A99-BFC9-4360-B124-FCCE570EE8CC}">
      <dsp:nvSpPr>
        <dsp:cNvPr id="0" name=""/>
        <dsp:cNvSpPr/>
      </dsp:nvSpPr>
      <dsp:spPr>
        <a:xfrm>
          <a:off x="3257572" y="0"/>
          <a:ext cx="4886359" cy="32147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>
              <a:latin typeface="Times New Roman" pitchFamily="18" charset="0"/>
              <a:cs typeface="Times New Roman" pitchFamily="18" charset="0"/>
            </a:rPr>
            <a:t>Bookkeeping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>
              <a:latin typeface="Times New Roman" pitchFamily="18" charset="0"/>
              <a:cs typeface="Times New Roman" pitchFamily="18" charset="0"/>
            </a:rPr>
            <a:t>Accounting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>
              <a:latin typeface="Times New Roman" pitchFamily="18" charset="0"/>
              <a:cs typeface="Times New Roman" pitchFamily="18" charset="0"/>
            </a:rPr>
            <a:t>Taxation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>
              <a:latin typeface="Times New Roman" pitchFamily="18" charset="0"/>
              <a:cs typeface="Times New Roman" pitchFamily="18" charset="0"/>
            </a:rPr>
            <a:t>Consulting &amp; Advisory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>
              <a:latin typeface="Times New Roman" pitchFamily="18" charset="0"/>
              <a:cs typeface="Times New Roman" pitchFamily="18" charset="0"/>
            </a:rPr>
            <a:t>Auditing</a:t>
          </a:r>
        </a:p>
      </dsp:txBody>
      <dsp:txXfrm>
        <a:off x="3257572" y="401839"/>
        <a:ext cx="3680843" cy="2411032"/>
      </dsp:txXfrm>
    </dsp:sp>
    <dsp:sp modelId="{F0732F6C-111E-4168-AED3-83997946E7F2}">
      <dsp:nvSpPr>
        <dsp:cNvPr id="0" name=""/>
        <dsp:cNvSpPr/>
      </dsp:nvSpPr>
      <dsp:spPr>
        <a:xfrm>
          <a:off x="0" y="0"/>
          <a:ext cx="3257572" cy="32147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RV Consulting &amp; RV Partners LLP provide the following services</a:t>
          </a:r>
        </a:p>
      </dsp:txBody>
      <dsp:txXfrm>
        <a:off x="156929" y="156929"/>
        <a:ext cx="2943714" cy="2900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7C85D-90FE-40A8-A5A1-674BC739D035}">
      <dsp:nvSpPr>
        <dsp:cNvPr id="0" name=""/>
        <dsp:cNvSpPr/>
      </dsp:nvSpPr>
      <dsp:spPr>
        <a:xfrm>
          <a:off x="512895" y="1456"/>
          <a:ext cx="5314018" cy="5314018"/>
        </a:xfrm>
        <a:prstGeom prst="circularArrow">
          <a:avLst>
            <a:gd name="adj1" fmla="val 5544"/>
            <a:gd name="adj2" fmla="val 330680"/>
            <a:gd name="adj3" fmla="val 14475321"/>
            <a:gd name="adj4" fmla="val 16973401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FDDF9-5548-4E28-B38A-3201F1034B9D}">
      <dsp:nvSpPr>
        <dsp:cNvPr id="0" name=""/>
        <dsp:cNvSpPr/>
      </dsp:nvSpPr>
      <dsp:spPr>
        <a:xfrm>
          <a:off x="2333083" y="710"/>
          <a:ext cx="1701806" cy="6786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>
              <a:latin typeface="Times New Roman" pitchFamily="18" charset="0"/>
              <a:cs typeface="Times New Roman" pitchFamily="18" charset="0"/>
            </a:rPr>
            <a:t>Communicating those charge with governance</a:t>
          </a:r>
        </a:p>
      </dsp:txBody>
      <dsp:txXfrm>
        <a:off x="2366214" y="33841"/>
        <a:ext cx="1635544" cy="612432"/>
      </dsp:txXfrm>
    </dsp:sp>
    <dsp:sp modelId="{F906BBAB-44F1-4505-B281-76F5DE2575A9}">
      <dsp:nvSpPr>
        <dsp:cNvPr id="0" name=""/>
        <dsp:cNvSpPr/>
      </dsp:nvSpPr>
      <dsp:spPr>
        <a:xfrm>
          <a:off x="4114249" y="887654"/>
          <a:ext cx="1957980" cy="6715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>
              <a:latin typeface="Times New Roman" pitchFamily="18" charset="0"/>
              <a:cs typeface="Times New Roman" pitchFamily="18" charset="0"/>
            </a:rPr>
            <a:t>Understand the business &amp; its control environment</a:t>
          </a:r>
        </a:p>
      </dsp:txBody>
      <dsp:txXfrm>
        <a:off x="4147031" y="920436"/>
        <a:ext cx="1892416" cy="605971"/>
      </dsp:txXfrm>
    </dsp:sp>
    <dsp:sp modelId="{71841B93-1C8F-4560-B4A9-3EBBAC302182}">
      <dsp:nvSpPr>
        <dsp:cNvPr id="0" name=""/>
        <dsp:cNvSpPr/>
      </dsp:nvSpPr>
      <dsp:spPr>
        <a:xfrm>
          <a:off x="4507532" y="2133820"/>
          <a:ext cx="1805925" cy="6496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>
              <a:latin typeface="Times New Roman" pitchFamily="18" charset="0"/>
              <a:cs typeface="Times New Roman" pitchFamily="18" charset="0"/>
            </a:rPr>
            <a:t>Planning &amp; risk assessment</a:t>
          </a:r>
        </a:p>
      </dsp:txBody>
      <dsp:txXfrm>
        <a:off x="4539248" y="2165536"/>
        <a:ext cx="1742493" cy="586264"/>
      </dsp:txXfrm>
    </dsp:sp>
    <dsp:sp modelId="{02FA70D4-41C5-4FE9-87D1-E08E1EEE3E8E}">
      <dsp:nvSpPr>
        <dsp:cNvPr id="0" name=""/>
        <dsp:cNvSpPr/>
      </dsp:nvSpPr>
      <dsp:spPr>
        <a:xfrm>
          <a:off x="4266275" y="3282765"/>
          <a:ext cx="1760447" cy="7488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>
              <a:latin typeface="Times New Roman" pitchFamily="18" charset="0"/>
              <a:cs typeface="Times New Roman" pitchFamily="18" charset="0"/>
            </a:rPr>
            <a:t>Assessing controls in place</a:t>
          </a:r>
        </a:p>
      </dsp:txBody>
      <dsp:txXfrm>
        <a:off x="4302833" y="3319323"/>
        <a:ext cx="1687331" cy="675783"/>
      </dsp:txXfrm>
    </dsp:sp>
    <dsp:sp modelId="{EC038970-1342-4EB9-A28E-2B1AF37D73D1}">
      <dsp:nvSpPr>
        <dsp:cNvPr id="0" name=""/>
        <dsp:cNvSpPr/>
      </dsp:nvSpPr>
      <dsp:spPr>
        <a:xfrm>
          <a:off x="3524400" y="4348078"/>
          <a:ext cx="1343125" cy="67156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>
              <a:latin typeface="Times New Roman" pitchFamily="18" charset="0"/>
              <a:cs typeface="Times New Roman" pitchFamily="18" charset="0"/>
            </a:rPr>
            <a:t>Customizing audit plans</a:t>
          </a:r>
        </a:p>
      </dsp:txBody>
      <dsp:txXfrm>
        <a:off x="3557183" y="4380861"/>
        <a:ext cx="1277559" cy="605996"/>
      </dsp:txXfrm>
    </dsp:sp>
    <dsp:sp modelId="{95D961A7-1A96-481D-8B15-1EADC2007A70}">
      <dsp:nvSpPr>
        <dsp:cNvPr id="0" name=""/>
        <dsp:cNvSpPr/>
      </dsp:nvSpPr>
      <dsp:spPr>
        <a:xfrm>
          <a:off x="1629228" y="4399825"/>
          <a:ext cx="1559408" cy="6715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>
              <a:latin typeface="Times New Roman" pitchFamily="18" charset="0"/>
              <a:cs typeface="Times New Roman" pitchFamily="18" charset="0"/>
            </a:rPr>
            <a:t>Communicating at each stage of the audit process</a:t>
          </a:r>
        </a:p>
      </dsp:txBody>
      <dsp:txXfrm>
        <a:off x="1662011" y="4432608"/>
        <a:ext cx="1493842" cy="605996"/>
      </dsp:txXfrm>
    </dsp:sp>
    <dsp:sp modelId="{E164CD09-CC14-45CB-BC94-45DEB37C7804}">
      <dsp:nvSpPr>
        <dsp:cNvPr id="0" name=""/>
        <dsp:cNvSpPr/>
      </dsp:nvSpPr>
      <dsp:spPr>
        <a:xfrm>
          <a:off x="66767" y="3446056"/>
          <a:ext cx="1769889" cy="671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>
              <a:latin typeface="Times New Roman" pitchFamily="18" charset="0"/>
              <a:cs typeface="Times New Roman" pitchFamily="18" charset="0"/>
            </a:rPr>
            <a:t>Ensure compliance with regulatory framework</a:t>
          </a:r>
        </a:p>
      </dsp:txBody>
      <dsp:txXfrm>
        <a:off x="99550" y="3478839"/>
        <a:ext cx="1704323" cy="605996"/>
      </dsp:txXfrm>
    </dsp:sp>
    <dsp:sp modelId="{94DBC2B8-55B6-4E96-832A-CB15A50CEC96}">
      <dsp:nvSpPr>
        <dsp:cNvPr id="0" name=""/>
        <dsp:cNvSpPr/>
      </dsp:nvSpPr>
      <dsp:spPr>
        <a:xfrm>
          <a:off x="-182836" y="2216019"/>
          <a:ext cx="2397411" cy="6715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>
              <a:latin typeface="Times New Roman" pitchFamily="18" charset="0"/>
              <a:cs typeface="Times New Roman" pitchFamily="18" charset="0"/>
            </a:rPr>
            <a:t>Gathering audit evidence &amp; ensure compliance with ISAs &amp; build up working papers</a:t>
          </a:r>
        </a:p>
      </dsp:txBody>
      <dsp:txXfrm>
        <a:off x="-150053" y="2248802"/>
        <a:ext cx="2331845" cy="605996"/>
      </dsp:txXfrm>
    </dsp:sp>
    <dsp:sp modelId="{4CE49AAE-44B6-46D3-B698-FE39B0C425EF}">
      <dsp:nvSpPr>
        <dsp:cNvPr id="0" name=""/>
        <dsp:cNvSpPr/>
      </dsp:nvSpPr>
      <dsp:spPr>
        <a:xfrm>
          <a:off x="252754" y="858670"/>
          <a:ext cx="2112843" cy="89388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>
              <a:latin typeface="Times New Roman" pitchFamily="18" charset="0"/>
              <a:cs typeface="Times New Roman" pitchFamily="18" charset="0"/>
            </a:rPr>
            <a:t>Final &amp; execution(drafting audit reports &amp; management letter)</a:t>
          </a:r>
        </a:p>
      </dsp:txBody>
      <dsp:txXfrm>
        <a:off x="296390" y="902306"/>
        <a:ext cx="2025571" cy="80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111FB-9055-47B3-AE95-5BFFF5F4125A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E1170-DF27-4F80-9D3C-05C0D8472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9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DC8F7-6A4D-421C-BEA7-35142B2E48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3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DC8F7-6A4D-421C-BEA7-35142B2E483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30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DC8F7-6A4D-421C-BEA7-35142B2E483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3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DC8F7-6A4D-421C-BEA7-35142B2E483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30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DC8F7-6A4D-421C-BEA7-35142B2E483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3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DC8F7-6A4D-421C-BEA7-35142B2E483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30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https://www.world.tax/countries/mauritius/mauritius-tax-system.php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DC8F7-6A4D-421C-BEA7-35142B2E483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30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https://www.world.tax/countries/mauritius/mauritius-tax-system.php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DC8F7-6A4D-421C-BEA7-35142B2E483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94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https://www.world.tax/countries/mauritius/mauritius-tax-system.php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DC8F7-6A4D-421C-BEA7-35142B2E483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5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6A937-7DF2-4E06-9BB4-AFBA7566CB53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DE76-5396-49F7-A086-48BDA3458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globeconsulting.com/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Email-info@hrglobeconsulting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3" descr="Bild6_neu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4" y="2643182"/>
            <a:ext cx="4488593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59458" y="2647143"/>
            <a:ext cx="4684542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0" y="3786190"/>
            <a:ext cx="9144000" cy="504826"/>
          </a:xfrm>
          <a:prstGeom prst="rect">
            <a:avLst/>
          </a:prstGeom>
          <a:ln w="28575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i="1" dirty="0"/>
              <a:t>“Behind every success business there is a great accountant”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6634194" y="714356"/>
            <a:ext cx="243840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OUR AUDIT MODEL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28335101"/>
              </p:ext>
            </p:extLst>
          </p:nvPr>
        </p:nvGraphicFramePr>
        <p:xfrm>
          <a:off x="214282" y="1000108"/>
          <a:ext cx="607223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57158" y="214290"/>
            <a:ext cx="7467600" cy="35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AUDITING SERVI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02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com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05619" y="1071546"/>
            <a:ext cx="2466975" cy="18002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72264" y="2857496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STATUTORY COMPLIANCE </a:t>
            </a:r>
          </a:p>
        </p:txBody>
      </p:sp>
    </p:spTree>
    <p:extLst>
      <p:ext uri="{BB962C8B-B14F-4D97-AF65-F5344CB8AC3E}">
        <p14:creationId xmlns:p14="http://schemas.microsoft.com/office/powerpoint/2010/main" val="1422831497"/>
      </p:ext>
    </p:extLst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715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/>
              <a:t>ABOUT MAURITIUS TAX SYSTEM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472" y="1500174"/>
            <a:ext cx="7924800" cy="4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Tax Residency</a:t>
            </a:r>
          </a:p>
          <a:p>
            <a:r>
              <a:rPr lang="en-US" sz="2000" dirty="0"/>
              <a:t>A company is considered to be tax resident in Mauritius if it is incorporated in Mauritius or its central management and control is exercised in Mauritius.</a:t>
            </a:r>
          </a:p>
          <a:p>
            <a:endParaRPr lang="en-US" sz="2000" dirty="0"/>
          </a:p>
          <a:p>
            <a:r>
              <a:rPr lang="en-US" sz="2000" dirty="0"/>
              <a:t>Type 2 Global Business Companies (GBC2) are not considered to be tax residents of Mauritius for double tax treaty purposes.</a:t>
            </a:r>
          </a:p>
          <a:p>
            <a:endParaRPr lang="en-US" sz="2000" dirty="0"/>
          </a:p>
          <a:p>
            <a:r>
              <a:rPr lang="en-US" sz="2000" b="1" dirty="0"/>
              <a:t>Taxable Basis</a:t>
            </a:r>
          </a:p>
          <a:p>
            <a:r>
              <a:rPr lang="en-US" sz="2000" dirty="0"/>
              <a:t>Mauritius tax resident companies are taxed on their worldwide income.</a:t>
            </a:r>
          </a:p>
          <a:p>
            <a:r>
              <a:rPr lang="en-US" sz="2000" dirty="0"/>
              <a:t>Non-Mauritius tax resident companies are taxed on income generated in the Mauritius.</a:t>
            </a:r>
          </a:p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02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0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5475883"/>
      </p:ext>
    </p:extLst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15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/>
              <a:t>ABOUT MAURITIUS TAX SYSTEM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472" y="1571612"/>
            <a:ext cx="7924800" cy="453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Taxable Period</a:t>
            </a:r>
          </a:p>
          <a:p>
            <a:r>
              <a:rPr lang="en-US" sz="2000" dirty="0"/>
              <a:t>The taxable period for a company in Mauritius is its accounting year or the calendar year.</a:t>
            </a:r>
          </a:p>
          <a:p>
            <a:endParaRPr lang="en-US" sz="2000" dirty="0"/>
          </a:p>
          <a:p>
            <a:r>
              <a:rPr lang="en-US" sz="2000" b="1" dirty="0"/>
              <a:t>Tax Returns</a:t>
            </a:r>
          </a:p>
          <a:p>
            <a:r>
              <a:rPr lang="en-US" sz="2000" dirty="0"/>
              <a:t>Every company needs to submit an annual tax return within 6 months from the end of the tax year.</a:t>
            </a:r>
          </a:p>
          <a:p>
            <a:endParaRPr lang="en-US" sz="2000" dirty="0"/>
          </a:p>
          <a:p>
            <a:endParaRPr lang="en-US" sz="2000" b="1" dirty="0"/>
          </a:p>
          <a:p>
            <a:r>
              <a:rPr lang="en-US" sz="2000" b="1" dirty="0"/>
              <a:t>Tax Assessments</a:t>
            </a:r>
          </a:p>
          <a:p>
            <a:r>
              <a:rPr lang="en-US" sz="2000" dirty="0"/>
              <a:t>The Tax Authorities may issue a tax assessment within 6 years from the end of the year in which the tax return is submitted or they can do a tax assessment for 4 years on Vat and 3 years in Corporate tax.</a:t>
            </a:r>
          </a:p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02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0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5475883"/>
      </p:ext>
    </p:extLst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15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/>
              <a:t>ABOUT MAURITIUS TAX SYSTEM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472" y="1928802"/>
            <a:ext cx="7924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Corporation Tax</a:t>
            </a:r>
          </a:p>
          <a:p>
            <a:r>
              <a:rPr lang="en-US" sz="2000" dirty="0"/>
              <a:t>Corporation tax is levied at the rate of 15%.</a:t>
            </a:r>
          </a:p>
          <a:p>
            <a:endParaRPr lang="en-US" sz="2000" dirty="0"/>
          </a:p>
          <a:p>
            <a:r>
              <a:rPr lang="en-US" sz="2000" dirty="0"/>
              <a:t>Global Business Category 1 (GBC1) companies are entitled to a foreign tax credit equivalent to the higher of 80% of the Mauritius tax chargeable or the actual tax suffered abroad in respect of the foreign-source income. This makes the effective tax rate equal to 3%.</a:t>
            </a:r>
          </a:p>
          <a:p>
            <a:endParaRPr lang="en-US" sz="2000" dirty="0"/>
          </a:p>
          <a:p>
            <a:r>
              <a:rPr lang="en-US" sz="2000" dirty="0"/>
              <a:t>Global Business Category 2 (GBC2) companies are tax exempt in Mauritius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02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0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5475883"/>
      </p:ext>
    </p:extLst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15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/>
              <a:t>ABOUT MAURITIUS TAX SYSTEM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472" y="1428736"/>
            <a:ext cx="7924800" cy="453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Dividends from Foreign Investments</a:t>
            </a:r>
          </a:p>
          <a:p>
            <a:r>
              <a:rPr lang="en-US" sz="2000" dirty="0"/>
              <a:t>Dividend income of a GBC1 company from foreign investments is taxable at the effective rate of 3%.</a:t>
            </a:r>
          </a:p>
          <a:p>
            <a:r>
              <a:rPr lang="en-US" sz="2000" dirty="0"/>
              <a:t>Dividend income of other companies from foreign investments is taxable at 15%, but credit for underlying tax and foreign withholding tax is generally available.</a:t>
            </a:r>
          </a:p>
          <a:p>
            <a:endParaRPr lang="en-US" sz="2000" dirty="0"/>
          </a:p>
          <a:p>
            <a:r>
              <a:rPr lang="en-US" sz="2000" b="1" dirty="0"/>
              <a:t>Dividends from Local Investments</a:t>
            </a:r>
          </a:p>
          <a:p>
            <a:r>
              <a:rPr lang="en-US" sz="2000" dirty="0"/>
              <a:t>Dividend income from local investments is not subject to tax in Mauritius.</a:t>
            </a:r>
          </a:p>
          <a:p>
            <a:endParaRPr lang="en-US" sz="2000" dirty="0"/>
          </a:p>
          <a:p>
            <a:r>
              <a:rPr lang="en-US" sz="2000" b="1" dirty="0"/>
              <a:t>Withholding Tax on Dividends</a:t>
            </a:r>
          </a:p>
          <a:p>
            <a:r>
              <a:rPr lang="en-US" sz="2000" dirty="0"/>
              <a:t>Mauritius does not impose any withholding tax on dividend payments made to local companies or foreign companies.</a:t>
            </a:r>
          </a:p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02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0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5475883"/>
      </p:ext>
    </p:extLst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15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/>
              <a:t>ABOUT MAURITIUS TAX SYSTEM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472" y="1643050"/>
            <a:ext cx="7924800" cy="453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Interest Income</a:t>
            </a:r>
          </a:p>
          <a:p>
            <a:r>
              <a:rPr lang="en-US" sz="2000" dirty="0"/>
              <a:t>Interest income from abroad of a GBC1 company is taxable at the effective rate of 3%.</a:t>
            </a:r>
          </a:p>
          <a:p>
            <a:r>
              <a:rPr lang="en-US" sz="2000" dirty="0"/>
              <a:t>Interest income of other company types is taxable at 15%.</a:t>
            </a:r>
          </a:p>
          <a:p>
            <a:endParaRPr lang="en-US" sz="2000" dirty="0"/>
          </a:p>
          <a:p>
            <a:r>
              <a:rPr lang="en-US" sz="2000" b="1" dirty="0"/>
              <a:t>Interest Expense Deductibility</a:t>
            </a:r>
          </a:p>
          <a:p>
            <a:r>
              <a:rPr lang="en-US" sz="2000" dirty="0"/>
              <a:t>Interest expense is generally tax-deductible as a business expense if incurred wholly and exclusively for the purposes of the trade.</a:t>
            </a:r>
          </a:p>
          <a:p>
            <a:endParaRPr lang="en-US" sz="2000" dirty="0"/>
          </a:p>
          <a:p>
            <a:r>
              <a:rPr lang="en-US" sz="2000" b="1" dirty="0"/>
              <a:t>Withholding Tax on Interest</a:t>
            </a:r>
          </a:p>
          <a:p>
            <a:r>
              <a:rPr lang="en-US" sz="2000" dirty="0"/>
              <a:t>Interest payments by a Mauritius company to foreign recipients is subject to a withholding tax of 15%. Interest payments by a GBC1 company to foreign recipients is not subject to withholding tax.</a:t>
            </a:r>
          </a:p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0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02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5475883"/>
      </p:ext>
    </p:extLst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3476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i="1" dirty="0"/>
              <a:t>ABOUT MAURITIUS TAX SYSTEM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472" y="1000109"/>
            <a:ext cx="8286808" cy="669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Ordinary Tax Losses</a:t>
            </a:r>
          </a:p>
          <a:p>
            <a:r>
              <a:rPr lang="en-US" sz="2000" dirty="0"/>
              <a:t>Ordinary tax losses can be carried forward for 5 years, provided that there is no ownership change of more than 50% between the loss-making year and the year of claim. </a:t>
            </a:r>
          </a:p>
          <a:p>
            <a:endParaRPr lang="en-US" sz="2000" dirty="0"/>
          </a:p>
          <a:p>
            <a:r>
              <a:rPr lang="en-US" sz="2000" b="1" dirty="0"/>
              <a:t>Group Relief</a:t>
            </a:r>
          </a:p>
          <a:p>
            <a:r>
              <a:rPr lang="en-US" sz="2000" dirty="0"/>
              <a:t>Group relief is not available in Mauritius.</a:t>
            </a:r>
          </a:p>
          <a:p>
            <a:endParaRPr lang="en-US" sz="2000" dirty="0"/>
          </a:p>
          <a:p>
            <a:r>
              <a:rPr lang="en-US" sz="2000" b="1" dirty="0"/>
              <a:t>Disposal of Shares by Foreign Shareholder</a:t>
            </a:r>
          </a:p>
          <a:p>
            <a:r>
              <a:rPr lang="en-US" sz="2000" dirty="0"/>
              <a:t>The profit on disposal of a Mauritian company by its foreign individual shareholder is exempt from tax in Mauritius.</a:t>
            </a:r>
          </a:p>
          <a:p>
            <a:endParaRPr lang="en-US" sz="2000" dirty="0"/>
          </a:p>
          <a:p>
            <a:r>
              <a:rPr lang="en-US" sz="2000" b="1" dirty="0"/>
              <a:t>Capital Gains</a:t>
            </a:r>
          </a:p>
          <a:p>
            <a:r>
              <a:rPr lang="en-US" sz="2000" dirty="0"/>
              <a:t>No tax is imposed on capital gains except on transactions in land and immovable property. The sale of shares in companies held for more than 6 months is taxed as ordinary income under corporation tax.</a:t>
            </a:r>
          </a:p>
          <a:p>
            <a:endParaRPr lang="en-US" sz="2000" dirty="0"/>
          </a:p>
          <a:p>
            <a:r>
              <a:rPr lang="en-US" sz="2000" b="1" dirty="0"/>
              <a:t>Capital Losses</a:t>
            </a:r>
          </a:p>
          <a:p>
            <a:r>
              <a:rPr lang="en-US" sz="2000" dirty="0"/>
              <a:t>Capital losses are not allowed since capital gains are not tax-deductible.</a:t>
            </a:r>
          </a:p>
          <a:p>
            <a:endParaRPr lang="en-US" sz="2000" dirty="0"/>
          </a:p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-6638"/>
            <a:ext cx="2244249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0190" y="-6638"/>
            <a:ext cx="233787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5475883"/>
      </p:ext>
    </p:extLst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762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i="1" dirty="0"/>
              <a:t>ABOUT MAURITIUS TAX SYSTEM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472" y="1090267"/>
            <a:ext cx="7924800" cy="576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VAT Taxable Transactions</a:t>
            </a:r>
          </a:p>
          <a:p>
            <a:r>
              <a:rPr lang="en-US" sz="2000" dirty="0"/>
              <a:t>VAT is levied on the supply of goods and services in Mauritius.</a:t>
            </a:r>
          </a:p>
          <a:p>
            <a:endParaRPr lang="en-US" sz="2000" dirty="0"/>
          </a:p>
          <a:p>
            <a:r>
              <a:rPr lang="en-US" sz="2000" b="1" dirty="0"/>
              <a:t>VAT Standard Rate</a:t>
            </a:r>
          </a:p>
          <a:p>
            <a:r>
              <a:rPr lang="en-US" sz="2000" dirty="0"/>
              <a:t>The standard rate of VAT is 15%.</a:t>
            </a:r>
          </a:p>
          <a:p>
            <a:endParaRPr lang="en-US" sz="2000" dirty="0"/>
          </a:p>
          <a:p>
            <a:r>
              <a:rPr lang="en-US" sz="2000" b="1" dirty="0"/>
              <a:t>VAT Exempt Transactions</a:t>
            </a:r>
          </a:p>
          <a:p>
            <a:r>
              <a:rPr lang="en-US" sz="2000" dirty="0"/>
              <a:t>Certain banking services, rice, bread, butter, medical services, hospital services, dental services and sales or transfers of immovable property are exempt from VAT in Mauritius.</a:t>
            </a:r>
          </a:p>
          <a:p>
            <a:endParaRPr lang="en-US" sz="2000" dirty="0"/>
          </a:p>
          <a:p>
            <a:r>
              <a:rPr lang="en-US" sz="2000" b="1" dirty="0"/>
              <a:t>VAT Registration Threshold</a:t>
            </a:r>
          </a:p>
          <a:p>
            <a:r>
              <a:rPr lang="en-US" sz="2000" dirty="0"/>
              <a:t>The registration threshold for VAT purposes in Mauritius is MUR 6 million.</a:t>
            </a:r>
          </a:p>
          <a:p>
            <a:endParaRPr lang="en-US" sz="2000" dirty="0"/>
          </a:p>
          <a:p>
            <a:r>
              <a:rPr lang="en-US" sz="2000" b="1" dirty="0"/>
              <a:t>VAT Filing &amp; Payment</a:t>
            </a:r>
          </a:p>
          <a:p>
            <a:r>
              <a:rPr lang="en-US" sz="2000" dirty="0"/>
              <a:t>Filing of VAT returns and the payment of VAT liability is made every 1 or 4 months.</a:t>
            </a:r>
          </a:p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0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02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5475883"/>
      </p:ext>
    </p:extLst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/>
              <a:t>REASONS TO INVEST IN MAURITIUS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5F83543-87C4-47D3-A6A9-8418FAAA9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Attractive tax systems</a:t>
            </a:r>
          </a:p>
          <a:p>
            <a:r>
              <a:rPr lang="en-US" dirty="0"/>
              <a:t>Political and Social Stability / Excellent Living Environment</a:t>
            </a:r>
          </a:p>
          <a:p>
            <a:r>
              <a:rPr lang="en-US" dirty="0"/>
              <a:t>Availability of Qualified Workforce </a:t>
            </a:r>
          </a:p>
          <a:p>
            <a:r>
              <a:rPr lang="en-US" dirty="0"/>
              <a:t>Convenient Economic Conditions for Investors</a:t>
            </a:r>
          </a:p>
          <a:p>
            <a:r>
              <a:rPr lang="en-US" dirty="0"/>
              <a:t>No exchange control</a:t>
            </a:r>
          </a:p>
          <a:p>
            <a:r>
              <a:rPr lang="en-US" dirty="0"/>
              <a:t>Offshore Asset Protection, Double taxation treaties and OECD White Listed Jurisdiction</a:t>
            </a:r>
          </a:p>
          <a:p>
            <a:r>
              <a:rPr lang="en-US" dirty="0"/>
              <a:t>Convenient Time-Zone</a:t>
            </a:r>
          </a:p>
          <a:p>
            <a:r>
              <a:rPr lang="en-US" dirty="0"/>
              <a:t>Foreign Trade Zones / Free Ports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472" y="1090267"/>
            <a:ext cx="79248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  <a:p>
            <a:pPr marL="111125" marR="0" lvl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kern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0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02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33088412"/>
      </p:ext>
    </p:extLst>
  </p:cSld>
  <p:clrMapOvr>
    <a:masterClrMapping/>
  </p:clrMapOvr>
  <p:transition spd="slow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 dirty="0"/>
              <a:t>Sectors having significant growth potential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5F83543-87C4-47D3-A6A9-8418FAAA9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Information &amp; communication technology</a:t>
            </a:r>
          </a:p>
          <a:p>
            <a:r>
              <a:rPr lang="en-US" dirty="0"/>
              <a:t>Manufacturing and light processing</a:t>
            </a:r>
          </a:p>
          <a:p>
            <a:r>
              <a:rPr lang="en-US" dirty="0"/>
              <a:t>Textiles &amp; fashion</a:t>
            </a:r>
          </a:p>
          <a:p>
            <a:r>
              <a:rPr lang="en-US" dirty="0"/>
              <a:t>Logistics &amp; distribution, including petroleum storage</a:t>
            </a:r>
          </a:p>
          <a:p>
            <a:r>
              <a:rPr lang="en-US" dirty="0"/>
              <a:t>Aviation industry</a:t>
            </a:r>
          </a:p>
          <a:p>
            <a:r>
              <a:rPr lang="en-US" dirty="0"/>
              <a:t>Seafood &amp; marine industry</a:t>
            </a:r>
          </a:p>
          <a:p>
            <a:r>
              <a:rPr lang="en-US" dirty="0"/>
              <a:t>Land-based oceanic industry</a:t>
            </a:r>
          </a:p>
          <a:p>
            <a:r>
              <a:rPr lang="en-US" dirty="0"/>
              <a:t>Hospitality &amp; property developments</a:t>
            </a:r>
          </a:p>
          <a:p>
            <a:r>
              <a:rPr lang="en-US" dirty="0"/>
              <a:t>Creative &amp; film industries</a:t>
            </a:r>
          </a:p>
          <a:p>
            <a:r>
              <a:rPr lang="en-US" dirty="0"/>
              <a:t>Financial services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472" y="1090267"/>
            <a:ext cx="79248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  <a:p>
            <a:pPr marL="111125" marR="0" lvl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kern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0"/>
            <a:ext cx="2805335" cy="714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02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8823262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72D0CF-BDA5-4096-A2B5-1DD2B6A71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792088"/>
          </a:xfrm>
        </p:spPr>
        <p:txBody>
          <a:bodyPr/>
          <a:lstStyle/>
          <a:p>
            <a:r>
              <a:rPr lang="en-US" dirty="0"/>
              <a:t>Mauritius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632559-92DE-4B95-B8AA-2447D2C5B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Mauritius is an island of 1,969 square </a:t>
            </a:r>
            <a:r>
              <a:rPr lang="en-US" dirty="0" err="1"/>
              <a:t>kilometres</a:t>
            </a:r>
            <a:r>
              <a:rPr lang="en-US" dirty="0"/>
              <a:t>, situated almost in the </a:t>
            </a:r>
            <a:r>
              <a:rPr lang="en-US" dirty="0" err="1"/>
              <a:t>centre</a:t>
            </a:r>
            <a:r>
              <a:rPr lang="en-US" dirty="0"/>
              <a:t> of the Indian Ocean at around 2,000 </a:t>
            </a:r>
            <a:r>
              <a:rPr lang="en-US" dirty="0" err="1"/>
              <a:t>kilometres</a:t>
            </a:r>
            <a:r>
              <a:rPr lang="en-US" dirty="0"/>
              <a:t> off the south east coast of Africa</a:t>
            </a:r>
          </a:p>
          <a:p>
            <a:pPr algn="just"/>
            <a:r>
              <a:rPr lang="en-US" dirty="0"/>
              <a:t>As a member of SADC and COMESA, Mauritius aims to consolidate its positioning as the gateway to Africa, by leveraging on its proximity and connectivity to the continent.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0C18C44C-E215-403B-A3EA-403111357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142" y="0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5E0CB285-4AE1-46FA-AD7B-657870C44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1635" y="6094293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7415196"/>
      </p:ext>
    </p:extLst>
  </p:cSld>
  <p:clrMapOvr>
    <a:masterClrMapping/>
  </p:clrMapOvr>
  <p:transition spd="slow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762000"/>
            <a:ext cx="6934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i="1" dirty="0"/>
              <a:t>Contact 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1538" y="3143248"/>
            <a:ext cx="3558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2"/>
              </a:rPr>
              <a:t>admin@rvconsultingltd.com</a:t>
            </a:r>
            <a:endParaRPr lang="en-US" b="1" dirty="0"/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4286256"/>
            <a:ext cx="40719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Mauritius       </a:t>
            </a:r>
          </a:p>
          <a:p>
            <a:r>
              <a:rPr lang="en-US" b="1" dirty="0">
                <a:solidFill>
                  <a:schemeClr val="tx2"/>
                </a:solidFill>
              </a:rPr>
              <a:t> (+230)5894-5207</a:t>
            </a:r>
          </a:p>
          <a:p>
            <a:r>
              <a:rPr lang="en-US" b="1" dirty="0">
                <a:solidFill>
                  <a:schemeClr val="tx2"/>
                </a:solidFill>
              </a:rPr>
              <a:t> (+230)5758-5497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/>
              <a:t>Office hours: Monday to Friday</a:t>
            </a:r>
          </a:p>
          <a:p>
            <a:r>
              <a:rPr lang="en-US" b="1" dirty="0"/>
              <a:t>                         9.00 to 17.00 (GMT +4)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5067" y="1928802"/>
            <a:ext cx="4073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    </a:t>
            </a:r>
            <a:r>
              <a:rPr lang="en-US" b="1" dirty="0">
                <a:solidFill>
                  <a:schemeClr val="tx2"/>
                </a:solidFill>
              </a:rPr>
              <a:t>Website- </a:t>
            </a:r>
            <a:r>
              <a:rPr lang="en-US" b="1" dirty="0">
                <a:solidFill>
                  <a:schemeClr val="tx2"/>
                </a:solidFill>
                <a:hlinkClick r:id="rId3"/>
              </a:rPr>
              <a:t>www.rvconsultingltd.com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05400" y="1715720"/>
            <a:ext cx="2743200" cy="4070734"/>
            <a:chOff x="3552" y="672"/>
            <a:chExt cx="2016" cy="2500"/>
          </a:xfrm>
        </p:grpSpPr>
        <p:pic>
          <p:nvPicPr>
            <p:cNvPr id="9" name="Picture 4" descr="13 Contact U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776"/>
              <a:ext cx="2016" cy="1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0" descr="19 Contact U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672"/>
              <a:ext cx="1920" cy="1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1071538" y="1571612"/>
            <a:ext cx="2773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FOR MORE DETAILS VISIT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1538" y="2845354"/>
            <a:ext cx="183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OR EMAIL US 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3693" y="3929066"/>
            <a:ext cx="1089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OR CALL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032" y="6143668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8306" y="-24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12318632"/>
      </p:ext>
    </p:extLst>
  </p:cSld>
  <p:clrMapOvr>
    <a:masterClrMapping/>
  </p:clrMapOvr>
  <p:transition spd="slow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14612" y="1785926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chemeClr val="tx2"/>
                </a:solidFill>
              </a:rPr>
              <a:t>THANK YOU</a:t>
            </a:r>
          </a:p>
        </p:txBody>
      </p:sp>
      <p:sp>
        <p:nvSpPr>
          <p:cNvPr id="6" name="Subtitle 2"/>
          <p:cNvSpPr>
            <a:spLocks noChangeArrowheads="1"/>
          </p:cNvSpPr>
          <p:nvPr/>
        </p:nvSpPr>
        <p:spPr bwMode="auto">
          <a:xfrm>
            <a:off x="236538" y="3143248"/>
            <a:ext cx="890746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038" algn="ctr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</a:pPr>
            <a:r>
              <a:rPr lang="en-US" sz="4000" dirty="0">
                <a:solidFill>
                  <a:srgbClr val="C00000"/>
                </a:solidFill>
                <a:cs typeface="Arial" pitchFamily="34" charset="0"/>
                <a:sym typeface="Open Sans" pitchFamily="34" charset="0"/>
              </a:rPr>
              <a:t>For your precious time and your attention.</a:t>
            </a:r>
          </a:p>
          <a:p>
            <a:pPr marL="46038" algn="ctr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</a:pP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  <a:sym typeface="Open Sans" pitchFamily="34" charset="0"/>
              </a:rPr>
              <a:t>Have a nice day!</a:t>
            </a:r>
          </a:p>
          <a:p>
            <a:pPr marL="46038" algn="ctr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</a:pPr>
            <a:endParaRPr lang="en-US" sz="1400" dirty="0"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4008" y="5500702"/>
            <a:ext cx="4499992" cy="714356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1" y="5500702"/>
            <a:ext cx="4637577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25272"/>
          </a:xfrm>
        </p:spPr>
        <p:txBody>
          <a:bodyPr>
            <a:normAutofit fontScale="90000"/>
          </a:bodyPr>
          <a:lstStyle/>
          <a:p>
            <a:r>
              <a:rPr lang="en-US" dirty="0"/>
              <a:t>About Us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925" y="5486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0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8596" y="1196752"/>
            <a:ext cx="8429684" cy="35283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/>
              <a:t>    </a:t>
            </a:r>
            <a:r>
              <a:rPr lang="en-US" b="1" dirty="0"/>
              <a:t>RV Consulting </a:t>
            </a:r>
            <a:r>
              <a:rPr lang="en-US" dirty="0"/>
              <a:t>is a firm of Chartered Certified Accountants and business consultants  providing bookkeeping, accounting, taxation, and advisory services to businesses.</a:t>
            </a:r>
          </a:p>
          <a:p>
            <a:pPr algn="just">
              <a:buNone/>
            </a:pPr>
            <a:r>
              <a:rPr lang="en-US" dirty="0"/>
              <a:t>    </a:t>
            </a:r>
            <a:r>
              <a:rPr lang="en-US" b="1" dirty="0"/>
              <a:t>RV Partners LLP </a:t>
            </a:r>
            <a:r>
              <a:rPr lang="en-US" dirty="0"/>
              <a:t>is the first LLP in Mauritius, licensed by the Financial Reporting Council to provide auditing services.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25143"/>
            <a:ext cx="6000760" cy="2132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kaur\Pictures\mission-state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14290"/>
            <a:ext cx="2362200" cy="203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kaur\Pictures\telescopic 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28936"/>
            <a:ext cx="2286016" cy="20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720" y="2500306"/>
            <a:ext cx="2180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Informal Roman" pitchFamily="66" charset="0"/>
              </a:rPr>
              <a:t>VISION STATEMENT</a:t>
            </a:r>
          </a:p>
        </p:txBody>
      </p:sp>
      <p:sp>
        <p:nvSpPr>
          <p:cNvPr id="6" name="Flowchart: Punched Tape 5"/>
          <p:cNvSpPr/>
          <p:nvPr/>
        </p:nvSpPr>
        <p:spPr>
          <a:xfrm>
            <a:off x="2643174" y="142852"/>
            <a:ext cx="6357982" cy="1714512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Our mission is to partner with our clients and providing them with the high level of counsel and services they deserve. We invest a great deal of time and energy to help unlock their hidden potential and insure their success. </a:t>
            </a:r>
          </a:p>
        </p:txBody>
      </p:sp>
      <p:sp>
        <p:nvSpPr>
          <p:cNvPr id="7" name="Flowchart: Punched Tape 6"/>
          <p:cNvSpPr/>
          <p:nvPr/>
        </p:nvSpPr>
        <p:spPr>
          <a:xfrm>
            <a:off x="2714612" y="2357430"/>
            <a:ext cx="6286544" cy="1643074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To be a globally recognized accounting and consulting firm, providing best quality services to organizations and be a partner in their success.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672" y="6143644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 descr="Image result for our valu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4929198"/>
            <a:ext cx="2428891" cy="1000132"/>
          </a:xfrm>
          <a:prstGeom prst="rect">
            <a:avLst/>
          </a:prstGeom>
          <a:noFill/>
        </p:spPr>
      </p:pic>
      <p:sp>
        <p:nvSpPr>
          <p:cNvPr id="11" name="Flowchart: Punched Tape 10"/>
          <p:cNvSpPr/>
          <p:nvPr/>
        </p:nvSpPr>
        <p:spPr>
          <a:xfrm>
            <a:off x="2714612" y="4643446"/>
            <a:ext cx="6286544" cy="1500198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0000"/>
                </a:solidFill>
              </a:rPr>
              <a:t>PROFESSIONALISM</a:t>
            </a:r>
            <a:r>
              <a:rPr lang="en-US" dirty="0"/>
              <a:t>|COMMITMENT|</a:t>
            </a:r>
            <a:r>
              <a:rPr lang="en-US" dirty="0">
                <a:solidFill>
                  <a:srgbClr val="FF0000"/>
                </a:solidFill>
              </a:rPr>
              <a:t>TRUSTWORTHINESS</a:t>
            </a:r>
            <a:r>
              <a:rPr lang="en-US" dirty="0"/>
              <a:t>|        CONFIDENTIALITY|</a:t>
            </a:r>
            <a:r>
              <a:rPr lang="en-US" dirty="0">
                <a:solidFill>
                  <a:srgbClr val="FF0000"/>
                </a:solidFill>
              </a:rPr>
              <a:t>RESPONSIVE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xmlns="" id="{1EF3EE45-1CF0-4425-B014-90B6457F5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6143644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58922184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i="1" dirty="0"/>
              <a:t>EXECUTIVE TEAM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457200" y="1447800"/>
            <a:ext cx="8229600" cy="424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Image result for OPEN CUL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214686"/>
            <a:ext cx="5500726" cy="1000133"/>
          </a:xfrm>
          <a:prstGeom prst="rect">
            <a:avLst/>
          </a:prstGeom>
          <a:noFill/>
        </p:spPr>
      </p:pic>
      <p:pic>
        <p:nvPicPr>
          <p:cNvPr id="37892" name="Picture 4" descr="Edit 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85860"/>
            <a:ext cx="2357453" cy="2500330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00364" y="1371600"/>
            <a:ext cx="5513254" cy="143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marR="0" lvl="0" indent="-231775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000" b="1" kern="0" noProof="0" dirty="0"/>
              <a:t>Mr. Vicky Ramdane FCCA  (Managing Partner)</a:t>
            </a:r>
          </a:p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kern="0" noProof="0" dirty="0"/>
              <a:t>     He is a fellow member of the ACCA, a member of MIPA and a licensed auditor. </a:t>
            </a:r>
            <a:r>
              <a:rPr lang="en-US" sz="1600" kern="0" dirty="0"/>
              <a:t>He is a finance professional with more than 12 years working experience in accounting, auditing and taxation.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4122" y="6286520"/>
            <a:ext cx="233787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034" y="0"/>
            <a:ext cx="2244249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4" name="Picture 6" descr="https://lh6.googleusercontent.com/-T6OLsWCc46Y/AAAAAAAAAAI/AAAAAAAAAAA/DguLpWGQmxE/s128-c-k/phot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4071942"/>
            <a:ext cx="2357454" cy="1928826"/>
          </a:xfrm>
          <a:prstGeom prst="rect">
            <a:avLst/>
          </a:prstGeom>
          <a:noFill/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71802" y="4500570"/>
            <a:ext cx="5513254" cy="1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marR="0" lvl="0" indent="-231775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noProof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000" b="1" kern="0" noProof="0" dirty="0"/>
              <a:t>Mrs. Jemma Ramdane FCCA  (Executive</a:t>
            </a:r>
            <a:r>
              <a:rPr lang="en-US" sz="2000" b="1" kern="0" dirty="0"/>
              <a:t> Director</a:t>
            </a:r>
            <a:r>
              <a:rPr lang="en-US" sz="2000" b="1" kern="0" noProof="0" dirty="0"/>
              <a:t>)</a:t>
            </a:r>
          </a:p>
          <a:p>
            <a:pPr marL="342900" marR="0" lvl="0" indent="-231775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kern="0" noProof="0" dirty="0"/>
              <a:t>     She is a fellow member of the ACCA and a member of MIPA. She</a:t>
            </a:r>
            <a:r>
              <a:rPr lang="en-US" sz="1600" kern="0" dirty="0"/>
              <a:t> is a finance professional with more than 9 years working experience in accounting, auditing and taxation.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01449350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3880"/>
            <a:ext cx="8229600" cy="69375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i="1"/>
              <a:t>OTHER TEAM MEMBERS</a:t>
            </a:r>
            <a:endParaRPr lang="en-US" sz="3200" b="1" i="1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542403" y="1476035"/>
            <a:ext cx="8229600" cy="424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038" y="6286520"/>
            <a:ext cx="2244249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010" y="103202"/>
            <a:ext cx="2337872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xmlns="" id="{97FD3BD6-7E36-43D0-BFDB-74854BD3818C}"/>
              </a:ext>
            </a:extLst>
          </p:cNvPr>
          <p:cNvSpPr/>
          <p:nvPr/>
        </p:nvSpPr>
        <p:spPr>
          <a:xfrm>
            <a:off x="4891559" y="4093634"/>
            <a:ext cx="2378549" cy="130620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Jean Roland </a:t>
            </a:r>
            <a:r>
              <a:rPr lang="en-US" dirty="0" err="1"/>
              <a:t>Bichard</a:t>
            </a:r>
            <a:r>
              <a:rPr lang="en-US" dirty="0"/>
              <a:t> (Restructuring)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2705917D-C59D-4995-B6B5-4B44AFEABE83}"/>
              </a:ext>
            </a:extLst>
          </p:cNvPr>
          <p:cNvSpPr/>
          <p:nvPr/>
        </p:nvSpPr>
        <p:spPr>
          <a:xfrm>
            <a:off x="3507850" y="2984804"/>
            <a:ext cx="20882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Zaynab </a:t>
            </a:r>
            <a:r>
              <a:rPr lang="en-US" dirty="0" err="1"/>
              <a:t>Noorkhan</a:t>
            </a:r>
            <a:r>
              <a:rPr lang="en-US" dirty="0"/>
              <a:t> (Accountant)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16AC9E58-3819-48E5-A549-7D1F3D1EC023}"/>
              </a:ext>
            </a:extLst>
          </p:cNvPr>
          <p:cNvSpPr/>
          <p:nvPr/>
        </p:nvSpPr>
        <p:spPr>
          <a:xfrm>
            <a:off x="5857807" y="2954642"/>
            <a:ext cx="227871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Vandana </a:t>
            </a:r>
            <a:r>
              <a:rPr lang="en-US" dirty="0" err="1"/>
              <a:t>Palaram</a:t>
            </a:r>
            <a:r>
              <a:rPr lang="en-US" dirty="0"/>
              <a:t> (Administrative Officer)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26586B5E-644F-4EEB-8ACF-E18CC1C32A3C}"/>
              </a:ext>
            </a:extLst>
          </p:cNvPr>
          <p:cNvSpPr/>
          <p:nvPr/>
        </p:nvSpPr>
        <p:spPr>
          <a:xfrm>
            <a:off x="3390775" y="5180839"/>
            <a:ext cx="2088232" cy="102228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Kader </a:t>
            </a:r>
            <a:r>
              <a:rPr lang="en-US" dirty="0" err="1"/>
              <a:t>Mungly</a:t>
            </a:r>
            <a:endParaRPr lang="en-US" dirty="0"/>
          </a:p>
          <a:p>
            <a:pPr algn="ctr"/>
            <a:r>
              <a:rPr lang="en-US" dirty="0"/>
              <a:t>(Tax matters)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268C8825-F595-461D-81EC-03832D4204EB}"/>
              </a:ext>
            </a:extLst>
          </p:cNvPr>
          <p:cNvSpPr/>
          <p:nvPr/>
        </p:nvSpPr>
        <p:spPr>
          <a:xfrm>
            <a:off x="1000060" y="2921348"/>
            <a:ext cx="20882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Ashini</a:t>
            </a:r>
            <a:r>
              <a:rPr lang="en-US" dirty="0"/>
              <a:t> </a:t>
            </a:r>
            <a:r>
              <a:rPr lang="en-US" dirty="0" err="1"/>
              <a:t>Gajadhur</a:t>
            </a:r>
            <a:r>
              <a:rPr lang="en-US" dirty="0"/>
              <a:t> (Senior Auditor)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676CF72F-104B-4C49-945B-A9ED37C577E5}"/>
              </a:ext>
            </a:extLst>
          </p:cNvPr>
          <p:cNvSpPr/>
          <p:nvPr/>
        </p:nvSpPr>
        <p:spPr>
          <a:xfrm>
            <a:off x="1913453" y="4109409"/>
            <a:ext cx="2088232" cy="11521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Ajay (External Consultant)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6FE7AF9F-43CF-40D1-8369-DDC8C5A6EB29}"/>
              </a:ext>
            </a:extLst>
          </p:cNvPr>
          <p:cNvSpPr/>
          <p:nvPr/>
        </p:nvSpPr>
        <p:spPr>
          <a:xfrm>
            <a:off x="2463734" y="1705493"/>
            <a:ext cx="2088232" cy="12491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Vicky Ramdane (Audit Partner)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447C8CF3-2D48-47C0-A38C-C873828A8098}"/>
              </a:ext>
            </a:extLst>
          </p:cNvPr>
          <p:cNvSpPr/>
          <p:nvPr/>
        </p:nvSpPr>
        <p:spPr>
          <a:xfrm>
            <a:off x="4798047" y="1754004"/>
            <a:ext cx="225331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Jemma Ramdane (ED -Client Accounting)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C05350-9859-4870-B4C9-E19EA5E7D3A2}"/>
              </a:ext>
            </a:extLst>
          </p:cNvPr>
          <p:cNvSpPr txBox="1"/>
          <p:nvPr/>
        </p:nvSpPr>
        <p:spPr>
          <a:xfrm>
            <a:off x="3389664" y="410670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External Consultants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4211C3E-CB64-4A6A-AF4E-820E61C2A808}"/>
              </a:ext>
            </a:extLst>
          </p:cNvPr>
          <p:cNvSpPr txBox="1"/>
          <p:nvPr/>
        </p:nvSpPr>
        <p:spPr>
          <a:xfrm rot="20823595">
            <a:off x="681102" y="18986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RV TEAMS</a:t>
            </a:r>
          </a:p>
        </p:txBody>
      </p:sp>
    </p:spTree>
    <p:extLst>
      <p:ext uri="{BB962C8B-B14F-4D97-AF65-F5344CB8AC3E}">
        <p14:creationId xmlns:p14="http://schemas.microsoft.com/office/powerpoint/2010/main" val="977175453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02049" y="5081586"/>
            <a:ext cx="8177213" cy="919181"/>
          </a:xfrm>
          <a:prstGeom prst="rect">
            <a:avLst/>
          </a:prstGeom>
          <a:ln w="28575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i="1" dirty="0"/>
              <a:t>YOUR ONE STOP SHOP FOR ALL PROFESSIONAL SERVICES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2049" y="717405"/>
            <a:ext cx="8177213" cy="504826"/>
          </a:xfrm>
          <a:prstGeom prst="rect">
            <a:avLst/>
          </a:prstGeom>
          <a:ln w="28575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i="1" dirty="0"/>
              <a:t>OUR PROFESSIONAL SERVICES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8306" y="-24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032" y="6143668"/>
            <a:ext cx="292236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54206663"/>
              </p:ext>
            </p:extLst>
          </p:nvPr>
        </p:nvGraphicFramePr>
        <p:xfrm>
          <a:off x="285720" y="1500174"/>
          <a:ext cx="8143932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8767651"/>
      </p:ext>
    </p:extLst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100" b="1" i="1" dirty="0"/>
              <a:t>BOOKKEEPING, ACCOUNTING &amp; TAXATION SERVICES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4715884"/>
            <a:ext cx="441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43702" y="128586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FINANCIAL &amp; MANGEMENT ACCOUNTING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8662" y="128586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BOOKKEEPING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4744" y="421481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TAX MATTERS</a:t>
            </a:r>
          </a:p>
        </p:txBody>
      </p:sp>
      <p:pic>
        <p:nvPicPr>
          <p:cNvPr id="15" name="Picture 14" descr="Syste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857364"/>
            <a:ext cx="2552708" cy="2286000"/>
          </a:xfrm>
          <a:prstGeom prst="rect">
            <a:avLst/>
          </a:prstGeom>
        </p:spPr>
      </p:pic>
      <p:pic>
        <p:nvPicPr>
          <p:cNvPr id="16" name="Picture 15" descr="succe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2214554"/>
            <a:ext cx="2500330" cy="2000264"/>
          </a:xfrm>
          <a:prstGeom prst="rect">
            <a:avLst/>
          </a:prstGeom>
        </p:spPr>
      </p:pic>
      <p:pic>
        <p:nvPicPr>
          <p:cNvPr id="14338" name="Picture 2" descr="Image result for TAX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572008"/>
            <a:ext cx="2447925" cy="1866901"/>
          </a:xfrm>
          <a:prstGeom prst="rect">
            <a:avLst/>
          </a:prstGeom>
          <a:noFill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6143644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97135434"/>
      </p:ext>
    </p:extLst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67600" cy="3571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i="1" dirty="0"/>
              <a:t>CONSULTING &amp; ADVISORY SERVI</a:t>
            </a:r>
            <a:r>
              <a:rPr lang="en-US" sz="3200" b="1" dirty="0"/>
              <a:t>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57818" y="2714620"/>
            <a:ext cx="3339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Organizational Restructuring</a:t>
            </a:r>
          </a:p>
        </p:txBody>
      </p:sp>
      <p:pic>
        <p:nvPicPr>
          <p:cNvPr id="3074" name="Afbeelding 2" descr="Beschrijving: http://www.google.nl/images?q=tbn:2vVTjxbZrRwzvM::csrwestafrica.com/wp-content/uploads/2010/11/csr-AWARD.jpg&amp;t=1&amp;h=94&amp;w=77&amp;usg=__kTApJCWy0cQ2FAgb-F8FzqIZXwQ=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5" y="1386037"/>
            <a:ext cx="1552575" cy="157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restructur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1357298"/>
            <a:ext cx="1223962" cy="144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http://www.qikker.com/Resources/Performance-Manag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571876"/>
            <a:ext cx="1910394" cy="202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http://1.bp.blogspot.com/_RRCKUz_JLp8/TENMux5g0iI/AAAAAAAADVg/IWmR7A1OiO4/s1600/talent-management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500438"/>
            <a:ext cx="2102564" cy="201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86446" y="5429264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Talent Management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34" y="5500702"/>
            <a:ext cx="3070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472" y="2786058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Training &amp; Coaching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4348" y="1071546"/>
            <a:ext cx="7778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RV Consulting provides its consulting &amp; advisory services in following four areas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390" y="0"/>
            <a:ext cx="280533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73579720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1301</Words>
  <Application>Microsoft Office PowerPoint</Application>
  <PresentationFormat>On-screen Show (4:3)</PresentationFormat>
  <Paragraphs>190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Corbel</vt:lpstr>
      <vt:lpstr>Informal Roman</vt:lpstr>
      <vt:lpstr>Open Sans</vt:lpstr>
      <vt:lpstr>Times New Roman</vt:lpstr>
      <vt:lpstr>Office Theme</vt:lpstr>
      <vt:lpstr>PowerPoint Presentation</vt:lpstr>
      <vt:lpstr>Mauritius</vt:lpstr>
      <vt:lpstr>About Us</vt:lpstr>
      <vt:lpstr>PowerPoint Presentation</vt:lpstr>
      <vt:lpstr>EXECUTIVE TEAM</vt:lpstr>
      <vt:lpstr>OTHER TEAM MEMBERS</vt:lpstr>
      <vt:lpstr>PowerPoint Presentation</vt:lpstr>
      <vt:lpstr> BOOKKEEPING, ACCOUNTING &amp; TAXATION SERVICES </vt:lpstr>
      <vt:lpstr>CONSULTING &amp; ADVISORY SERVICES</vt:lpstr>
      <vt:lpstr>PowerPoint Presentation</vt:lpstr>
      <vt:lpstr>ABOUT MAURITIUS TAX SYSTEM</vt:lpstr>
      <vt:lpstr>ABOUT MAURITIUS TAX SYSTEM</vt:lpstr>
      <vt:lpstr>ABOUT MAURITIUS TAX SYSTEM</vt:lpstr>
      <vt:lpstr>ABOUT MAURITIUS TAX SYSTEM</vt:lpstr>
      <vt:lpstr>ABOUT MAURITIUS TAX SYSTEM</vt:lpstr>
      <vt:lpstr>ABOUT MAURITIUS TAX SYSTEM</vt:lpstr>
      <vt:lpstr>ABOUT MAURITIUS TAX SYSTEM</vt:lpstr>
      <vt:lpstr>REASONS TO INVEST IN MAURITIUS</vt:lpstr>
      <vt:lpstr>Sectors having significant growth potential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Carly Davis</cp:lastModifiedBy>
  <cp:revision>55</cp:revision>
  <dcterms:created xsi:type="dcterms:W3CDTF">2017-05-14T13:07:57Z</dcterms:created>
  <dcterms:modified xsi:type="dcterms:W3CDTF">2017-10-02T08:17:33Z</dcterms:modified>
</cp:coreProperties>
</file>